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7" r:id="rId2"/>
    <p:sldId id="258" r:id="rId3"/>
    <p:sldId id="277" r:id="rId4"/>
    <p:sldId id="259" r:id="rId5"/>
    <p:sldId id="280" r:id="rId6"/>
    <p:sldId id="282" r:id="rId7"/>
    <p:sldId id="281" r:id="rId8"/>
    <p:sldId id="278" r:id="rId9"/>
    <p:sldId id="279" r:id="rId10"/>
    <p:sldId id="283" r:id="rId11"/>
    <p:sldId id="260" r:id="rId12"/>
    <p:sldId id="263" r:id="rId13"/>
    <p:sldId id="264" r:id="rId14"/>
    <p:sldId id="265" r:id="rId15"/>
    <p:sldId id="285" r:id="rId16"/>
    <p:sldId id="266" r:id="rId17"/>
    <p:sldId id="267" r:id="rId18"/>
    <p:sldId id="268" r:id="rId19"/>
    <p:sldId id="269" r:id="rId20"/>
    <p:sldId id="270" r:id="rId21"/>
    <p:sldId id="271" r:id="rId22"/>
    <p:sldId id="272" r:id="rId23"/>
    <p:sldId id="273" r:id="rId24"/>
    <p:sldId id="274" r:id="rId25"/>
    <p:sldId id="275"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594" y="-78"/>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66A240-64EB-4128-AEDF-E62DB8365FED}" type="datetimeFigureOut">
              <a:rPr lang="en-GB" smtClean="0"/>
              <a:t>03/12/2013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3208D9-73F7-4633-9909-09FE2763BEDD}" type="slidenum">
              <a:rPr lang="en-GB" smtClean="0"/>
              <a:t>‹#›</a:t>
            </a:fld>
            <a:endParaRPr lang="en-GB"/>
          </a:p>
        </p:txBody>
      </p:sp>
    </p:spTree>
    <p:extLst>
      <p:ext uri="{BB962C8B-B14F-4D97-AF65-F5344CB8AC3E}">
        <p14:creationId xmlns:p14="http://schemas.microsoft.com/office/powerpoint/2010/main" val="1272699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FBD94-9FF6-4E48-ACC1-141B8D6340CC}" type="datetimeFigureOut">
              <a:rPr lang="en-GB" smtClean="0"/>
              <a:t>03/12/2013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63FD3-F260-419F-B9C4-2D71BCF97A12}" type="slidenum">
              <a:rPr lang="en-GB" smtClean="0"/>
              <a:t>‹#›</a:t>
            </a:fld>
            <a:endParaRPr lang="en-GB"/>
          </a:p>
        </p:txBody>
      </p:sp>
    </p:spTree>
    <p:extLst>
      <p:ext uri="{BB962C8B-B14F-4D97-AF65-F5344CB8AC3E}">
        <p14:creationId xmlns:p14="http://schemas.microsoft.com/office/powerpoint/2010/main" val="706490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C84099-A6EA-4426-B03B-CA0047EA98BE}" type="slidenum">
              <a:rPr lang="en-GB" altLang="en-US"/>
              <a:pPr/>
              <a:t>1</a:t>
            </a:fld>
            <a:endParaRPr lang="en-GB" altLang="en-US"/>
          </a:p>
        </p:txBody>
      </p:sp>
      <p:sp>
        <p:nvSpPr>
          <p:cNvPr id="260098" name="Rectangle 2"/>
          <p:cNvSpPr>
            <a:spLocks noGrp="1" noRot="1" noChangeAspect="1" noChangeArrowheads="1" noTextEdit="1"/>
          </p:cNvSpPr>
          <p:nvPr>
            <p:ph type="sldImg"/>
          </p:nvPr>
        </p:nvSpPr>
        <p:spPr>
          <a:xfrm>
            <a:off x="1143000" y="685800"/>
            <a:ext cx="4573588" cy="3429000"/>
          </a:xfrm>
          <a:ln/>
        </p:spPr>
      </p:sp>
      <p:sp>
        <p:nvSpPr>
          <p:cNvPr id="260099"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2291B-6F54-4767-A9EC-F54A87450B0E}" type="slidenum">
              <a:rPr lang="en-GB" altLang="en-US"/>
              <a:pPr/>
              <a:t>17</a:t>
            </a:fld>
            <a:endParaRPr lang="en-GB" altLang="en-US"/>
          </a:p>
        </p:txBody>
      </p:sp>
      <p:sp>
        <p:nvSpPr>
          <p:cNvPr id="276482" name="Rectangle 2"/>
          <p:cNvSpPr>
            <a:spLocks noGrp="1" noRot="1" noChangeAspect="1" noChangeArrowheads="1" noTextEdit="1"/>
          </p:cNvSpPr>
          <p:nvPr>
            <p:ph type="sldImg"/>
          </p:nvPr>
        </p:nvSpPr>
        <p:spPr>
          <a:xfrm>
            <a:off x="1143000" y="685800"/>
            <a:ext cx="4573588" cy="3429000"/>
          </a:xfrm>
          <a:ln/>
        </p:spPr>
      </p:sp>
      <p:sp>
        <p:nvSpPr>
          <p:cNvPr id="276483"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DB911D-0296-480A-A960-4D4F9E99F49C}" type="slidenum">
              <a:rPr lang="en-GB" altLang="en-US"/>
              <a:pPr/>
              <a:t>18</a:t>
            </a:fld>
            <a:endParaRPr lang="en-GB" altLang="en-US"/>
          </a:p>
        </p:txBody>
      </p:sp>
      <p:sp>
        <p:nvSpPr>
          <p:cNvPr id="278530" name="Rectangle 2"/>
          <p:cNvSpPr>
            <a:spLocks noGrp="1" noRot="1" noChangeAspect="1" noChangeArrowheads="1" noTextEdit="1"/>
          </p:cNvSpPr>
          <p:nvPr>
            <p:ph type="sldImg"/>
          </p:nvPr>
        </p:nvSpPr>
        <p:spPr>
          <a:xfrm>
            <a:off x="1143000" y="685800"/>
            <a:ext cx="4573588" cy="3429000"/>
          </a:xfrm>
          <a:ln/>
        </p:spPr>
      </p:sp>
      <p:sp>
        <p:nvSpPr>
          <p:cNvPr id="278531"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863125-7C88-482A-82EF-54AD3BA74AE7}" type="slidenum">
              <a:rPr lang="en-GB" altLang="en-US"/>
              <a:pPr/>
              <a:t>19</a:t>
            </a:fld>
            <a:endParaRPr lang="en-GB" altLang="en-US"/>
          </a:p>
        </p:txBody>
      </p:sp>
      <p:sp>
        <p:nvSpPr>
          <p:cNvPr id="280578" name="Rectangle 2"/>
          <p:cNvSpPr>
            <a:spLocks noGrp="1" noRot="1" noChangeAspect="1" noChangeArrowheads="1" noTextEdit="1"/>
          </p:cNvSpPr>
          <p:nvPr>
            <p:ph type="sldImg"/>
          </p:nvPr>
        </p:nvSpPr>
        <p:spPr>
          <a:xfrm>
            <a:off x="1143000" y="685800"/>
            <a:ext cx="4573588" cy="3429000"/>
          </a:xfrm>
          <a:ln/>
        </p:spPr>
      </p:sp>
      <p:sp>
        <p:nvSpPr>
          <p:cNvPr id="280579"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BFCBB6-E863-4F06-A5B3-60758F95A6F0}" type="slidenum">
              <a:rPr lang="en-GB" altLang="en-US"/>
              <a:pPr/>
              <a:t>20</a:t>
            </a:fld>
            <a:endParaRPr lang="en-GB" altLang="en-US"/>
          </a:p>
        </p:txBody>
      </p:sp>
      <p:sp>
        <p:nvSpPr>
          <p:cNvPr id="282626" name="Rectangle 2"/>
          <p:cNvSpPr>
            <a:spLocks noGrp="1" noRot="1" noChangeAspect="1" noChangeArrowheads="1" noTextEdit="1"/>
          </p:cNvSpPr>
          <p:nvPr>
            <p:ph type="sldImg"/>
          </p:nvPr>
        </p:nvSpPr>
        <p:spPr>
          <a:xfrm>
            <a:off x="1143000" y="685800"/>
            <a:ext cx="4573588" cy="3429000"/>
          </a:xfrm>
          <a:ln/>
        </p:spPr>
      </p:sp>
      <p:sp>
        <p:nvSpPr>
          <p:cNvPr id="282627"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42F2B3-70F3-4F2A-9D0F-5C806BDBC3D0}" type="slidenum">
              <a:rPr lang="en-GB" altLang="en-US"/>
              <a:pPr/>
              <a:t>21</a:t>
            </a:fld>
            <a:endParaRPr lang="en-GB" altLang="en-US"/>
          </a:p>
        </p:txBody>
      </p:sp>
      <p:sp>
        <p:nvSpPr>
          <p:cNvPr id="284674" name="Rectangle 2"/>
          <p:cNvSpPr>
            <a:spLocks noGrp="1" noRot="1" noChangeAspect="1" noChangeArrowheads="1" noTextEdit="1"/>
          </p:cNvSpPr>
          <p:nvPr>
            <p:ph type="sldImg"/>
          </p:nvPr>
        </p:nvSpPr>
        <p:spPr>
          <a:xfrm>
            <a:off x="1143000" y="685800"/>
            <a:ext cx="4573588" cy="3429000"/>
          </a:xfrm>
          <a:ln/>
        </p:spPr>
      </p:sp>
      <p:sp>
        <p:nvSpPr>
          <p:cNvPr id="284675"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87D56E-55D2-4B02-AEDC-3861B082FB95}" type="slidenum">
              <a:rPr lang="en-GB" altLang="en-US"/>
              <a:pPr/>
              <a:t>22</a:t>
            </a:fld>
            <a:endParaRPr lang="en-GB" altLang="en-US"/>
          </a:p>
        </p:txBody>
      </p:sp>
      <p:sp>
        <p:nvSpPr>
          <p:cNvPr id="288770" name="Rectangle 2"/>
          <p:cNvSpPr>
            <a:spLocks noGrp="1" noRot="1" noChangeAspect="1" noChangeArrowheads="1" noTextEdit="1"/>
          </p:cNvSpPr>
          <p:nvPr>
            <p:ph type="sldImg"/>
          </p:nvPr>
        </p:nvSpPr>
        <p:spPr>
          <a:xfrm>
            <a:off x="1143000" y="685800"/>
            <a:ext cx="4573588" cy="3429000"/>
          </a:xfrm>
          <a:ln/>
        </p:spPr>
      </p:sp>
      <p:sp>
        <p:nvSpPr>
          <p:cNvPr id="288771"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3B27B-B19D-40F1-AA43-3D93A8C0AACC}" type="slidenum">
              <a:rPr lang="en-GB" altLang="en-US"/>
              <a:pPr/>
              <a:t>23</a:t>
            </a:fld>
            <a:endParaRPr lang="en-GB" altLang="en-US"/>
          </a:p>
        </p:txBody>
      </p:sp>
      <p:sp>
        <p:nvSpPr>
          <p:cNvPr id="290818" name="Rectangle 2"/>
          <p:cNvSpPr>
            <a:spLocks noGrp="1" noRot="1" noChangeAspect="1" noChangeArrowheads="1" noTextEdit="1"/>
          </p:cNvSpPr>
          <p:nvPr>
            <p:ph type="sldImg"/>
          </p:nvPr>
        </p:nvSpPr>
        <p:spPr>
          <a:xfrm>
            <a:off x="1143000" y="685800"/>
            <a:ext cx="4573588" cy="3429000"/>
          </a:xfrm>
          <a:ln/>
        </p:spPr>
      </p:sp>
      <p:sp>
        <p:nvSpPr>
          <p:cNvPr id="290819"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6A8AF-DF30-4F40-B625-5B3537C81E20}" type="slidenum">
              <a:rPr lang="en-GB" altLang="en-US"/>
              <a:pPr/>
              <a:t>24</a:t>
            </a:fld>
            <a:endParaRPr lang="en-GB" altLang="en-US"/>
          </a:p>
        </p:txBody>
      </p:sp>
      <p:sp>
        <p:nvSpPr>
          <p:cNvPr id="292866" name="Rectangle 2"/>
          <p:cNvSpPr>
            <a:spLocks noGrp="1" noRot="1" noChangeAspect="1" noChangeArrowheads="1" noTextEdit="1"/>
          </p:cNvSpPr>
          <p:nvPr>
            <p:ph type="sldImg"/>
          </p:nvPr>
        </p:nvSpPr>
        <p:spPr>
          <a:xfrm>
            <a:off x="1143000" y="685800"/>
            <a:ext cx="4573588" cy="3429000"/>
          </a:xfrm>
          <a:ln/>
        </p:spPr>
      </p:sp>
      <p:sp>
        <p:nvSpPr>
          <p:cNvPr id="292867"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1E748A-4E96-4A34-9257-D2B449808C98}" type="slidenum">
              <a:rPr lang="en-GB" altLang="en-US"/>
              <a:pPr/>
              <a:t>25</a:t>
            </a:fld>
            <a:endParaRPr lang="en-GB" altLang="en-US"/>
          </a:p>
        </p:txBody>
      </p:sp>
      <p:sp>
        <p:nvSpPr>
          <p:cNvPr id="294914" name="Rectangle 2"/>
          <p:cNvSpPr>
            <a:spLocks noGrp="1" noRot="1" noChangeAspect="1" noChangeArrowheads="1" noTextEdit="1"/>
          </p:cNvSpPr>
          <p:nvPr>
            <p:ph type="sldImg"/>
          </p:nvPr>
        </p:nvSpPr>
        <p:spPr>
          <a:xfrm>
            <a:off x="1143000" y="685800"/>
            <a:ext cx="4573588" cy="3429000"/>
          </a:xfrm>
          <a:ln/>
        </p:spPr>
      </p:sp>
      <p:sp>
        <p:nvSpPr>
          <p:cNvPr id="294915"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2D7A3C-B27B-4904-8795-69D2A2CCF0C1}" type="slidenum">
              <a:rPr lang="en-GB" altLang="en-US"/>
              <a:pPr/>
              <a:t>26</a:t>
            </a:fld>
            <a:endParaRPr lang="en-GB" altLang="en-US"/>
          </a:p>
        </p:txBody>
      </p:sp>
      <p:sp>
        <p:nvSpPr>
          <p:cNvPr id="296962" name="Rectangle 2"/>
          <p:cNvSpPr>
            <a:spLocks noGrp="1" noRot="1" noChangeAspect="1" noChangeArrowheads="1" noTextEdit="1"/>
          </p:cNvSpPr>
          <p:nvPr>
            <p:ph type="sldImg"/>
          </p:nvPr>
        </p:nvSpPr>
        <p:spPr>
          <a:xfrm>
            <a:off x="1143000" y="685800"/>
            <a:ext cx="4573588" cy="3429000"/>
          </a:xfrm>
          <a:ln/>
        </p:spPr>
      </p:sp>
      <p:sp>
        <p:nvSpPr>
          <p:cNvPr id="296963"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BFD30F-1C54-4391-AED5-F5F89BB34153}" type="slidenum">
              <a:rPr lang="en-GB" altLang="en-US"/>
              <a:pPr/>
              <a:t>2</a:t>
            </a:fld>
            <a:endParaRPr lang="en-GB" altLang="en-US"/>
          </a:p>
        </p:txBody>
      </p:sp>
      <p:sp>
        <p:nvSpPr>
          <p:cNvPr id="262146" name="Rectangle 2"/>
          <p:cNvSpPr>
            <a:spLocks noGrp="1" noRot="1" noChangeAspect="1" noChangeArrowheads="1" noTextEdit="1"/>
          </p:cNvSpPr>
          <p:nvPr>
            <p:ph type="sldImg"/>
          </p:nvPr>
        </p:nvSpPr>
        <p:spPr>
          <a:xfrm>
            <a:off x="1143000" y="685800"/>
            <a:ext cx="4573588" cy="3429000"/>
          </a:xfrm>
          <a:ln/>
        </p:spPr>
      </p:sp>
      <p:sp>
        <p:nvSpPr>
          <p:cNvPr id="262147"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F44F2-8B35-46D7-9A01-C3A4C07D3B4B}" type="slidenum">
              <a:rPr lang="en-GB" altLang="en-US"/>
              <a:pPr/>
              <a:t>3</a:t>
            </a:fld>
            <a:endParaRPr lang="en-GB" altLang="en-US"/>
          </a:p>
        </p:txBody>
      </p:sp>
      <p:sp>
        <p:nvSpPr>
          <p:cNvPr id="266242" name="Rectangle 2"/>
          <p:cNvSpPr>
            <a:spLocks noGrp="1" noRot="1" noChangeAspect="1" noChangeArrowheads="1" noTextEdit="1"/>
          </p:cNvSpPr>
          <p:nvPr>
            <p:ph type="sldImg"/>
          </p:nvPr>
        </p:nvSpPr>
        <p:spPr>
          <a:xfrm>
            <a:off x="1143000" y="685800"/>
            <a:ext cx="4573588" cy="3429000"/>
          </a:xfrm>
          <a:ln/>
        </p:spPr>
      </p:sp>
      <p:sp>
        <p:nvSpPr>
          <p:cNvPr id="266243"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AAD73-ACD7-4087-9968-AD16F7CE0084}" type="slidenum">
              <a:rPr lang="en-GB" altLang="en-US"/>
              <a:pPr/>
              <a:t>4</a:t>
            </a:fld>
            <a:endParaRPr lang="en-GB" altLang="en-US"/>
          </a:p>
        </p:txBody>
      </p:sp>
      <p:sp>
        <p:nvSpPr>
          <p:cNvPr id="264194" name="Rectangle 2"/>
          <p:cNvSpPr>
            <a:spLocks noGrp="1" noRot="1" noChangeAspect="1" noChangeArrowheads="1" noTextEdit="1"/>
          </p:cNvSpPr>
          <p:nvPr>
            <p:ph type="sldImg"/>
          </p:nvPr>
        </p:nvSpPr>
        <p:spPr>
          <a:xfrm>
            <a:off x="1143000" y="685800"/>
            <a:ext cx="4573588" cy="3429000"/>
          </a:xfrm>
          <a:ln/>
        </p:spPr>
      </p:sp>
      <p:sp>
        <p:nvSpPr>
          <p:cNvPr id="264195"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4" name="Slide Number Placeholder 3"/>
          <p:cNvSpPr>
            <a:spLocks noGrp="1"/>
          </p:cNvSpPr>
          <p:nvPr>
            <p:ph type="sldNum" sz="quarter" idx="5"/>
          </p:nvPr>
        </p:nvSpPr>
        <p:spPr/>
        <p:txBody>
          <a:bodyPr/>
          <a:lstStyle/>
          <a:p>
            <a:pPr>
              <a:defRPr/>
            </a:pPr>
            <a:fld id="{02524E33-F67A-4C18-B91A-67CD498AD7A8}"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9CE058-4B82-47DD-A547-4073037829B1}" type="slidenum">
              <a:rPr lang="en-GB" altLang="en-US"/>
              <a:pPr/>
              <a:t>12</a:t>
            </a:fld>
            <a:endParaRPr lang="en-GB" altLang="en-US"/>
          </a:p>
        </p:txBody>
      </p:sp>
      <p:sp>
        <p:nvSpPr>
          <p:cNvPr id="268290" name="Rectangle 2"/>
          <p:cNvSpPr>
            <a:spLocks noGrp="1" noRot="1" noChangeAspect="1" noChangeArrowheads="1" noTextEdit="1"/>
          </p:cNvSpPr>
          <p:nvPr>
            <p:ph type="sldImg"/>
          </p:nvPr>
        </p:nvSpPr>
        <p:spPr>
          <a:xfrm>
            <a:off x="1143000" y="685800"/>
            <a:ext cx="4573588" cy="3429000"/>
          </a:xfrm>
          <a:ln/>
        </p:spPr>
      </p:sp>
      <p:sp>
        <p:nvSpPr>
          <p:cNvPr id="268291"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E9AED-7618-48A2-98B8-C57A3D178E79}" type="slidenum">
              <a:rPr lang="en-GB" altLang="en-US"/>
              <a:pPr/>
              <a:t>13</a:t>
            </a:fld>
            <a:endParaRPr lang="en-GB" altLang="en-US"/>
          </a:p>
        </p:txBody>
      </p:sp>
      <p:sp>
        <p:nvSpPr>
          <p:cNvPr id="270338" name="Rectangle 2"/>
          <p:cNvSpPr>
            <a:spLocks noGrp="1" noRot="1" noChangeAspect="1" noChangeArrowheads="1" noTextEdit="1"/>
          </p:cNvSpPr>
          <p:nvPr>
            <p:ph type="sldImg"/>
          </p:nvPr>
        </p:nvSpPr>
        <p:spPr>
          <a:xfrm>
            <a:off x="1143000" y="685800"/>
            <a:ext cx="4573588" cy="3429000"/>
          </a:xfrm>
          <a:ln/>
        </p:spPr>
      </p:sp>
      <p:sp>
        <p:nvSpPr>
          <p:cNvPr id="270339"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F5E964-A3B6-4F4A-9DE9-181F1E1F3B4C}" type="slidenum">
              <a:rPr lang="en-GB" altLang="en-US"/>
              <a:pPr/>
              <a:t>14</a:t>
            </a:fld>
            <a:endParaRPr lang="en-GB" altLang="en-US"/>
          </a:p>
        </p:txBody>
      </p:sp>
      <p:sp>
        <p:nvSpPr>
          <p:cNvPr id="272386" name="Rectangle 2"/>
          <p:cNvSpPr>
            <a:spLocks noGrp="1" noRot="1" noChangeAspect="1" noChangeArrowheads="1" noTextEdit="1"/>
          </p:cNvSpPr>
          <p:nvPr>
            <p:ph type="sldImg"/>
          </p:nvPr>
        </p:nvSpPr>
        <p:spPr>
          <a:xfrm>
            <a:off x="1143000" y="685800"/>
            <a:ext cx="4573588" cy="3429000"/>
          </a:xfrm>
          <a:ln/>
        </p:spPr>
      </p:sp>
      <p:sp>
        <p:nvSpPr>
          <p:cNvPr id="272387"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96B048-C489-478F-8E09-419F0D6784D9}" type="slidenum">
              <a:rPr lang="en-GB" altLang="en-US"/>
              <a:pPr/>
              <a:t>16</a:t>
            </a:fld>
            <a:endParaRPr lang="en-GB" altLang="en-US"/>
          </a:p>
        </p:txBody>
      </p:sp>
      <p:sp>
        <p:nvSpPr>
          <p:cNvPr id="274434" name="Rectangle 2"/>
          <p:cNvSpPr>
            <a:spLocks noGrp="1" noRot="1" noChangeAspect="1" noChangeArrowheads="1" noTextEdit="1"/>
          </p:cNvSpPr>
          <p:nvPr>
            <p:ph type="sldImg"/>
          </p:nvPr>
        </p:nvSpPr>
        <p:spPr>
          <a:xfrm>
            <a:off x="1143000" y="685800"/>
            <a:ext cx="4573588" cy="3429000"/>
          </a:xfrm>
          <a:ln/>
        </p:spPr>
      </p:sp>
      <p:sp>
        <p:nvSpPr>
          <p:cNvPr id="274435" name="Rectangle 3"/>
          <p:cNvSpPr>
            <a:spLocks noGrp="1" noChangeArrowheads="1"/>
          </p:cNvSpPr>
          <p:nvPr>
            <p:ph type="body" idx="1"/>
          </p:nvPr>
        </p:nvSpPr>
        <p:spPr>
          <a:xfrm>
            <a:off x="685480" y="4343144"/>
            <a:ext cx="5487041" cy="4115019"/>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5A944C-5B62-4E95-882F-09F380C1FAB0}"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186842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A944C-5B62-4E95-882F-09F380C1FAB0}"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92769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A944C-5B62-4E95-882F-09F380C1FAB0}"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4033334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A944C-5B62-4E95-882F-09F380C1FAB0}"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89050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5A944C-5B62-4E95-882F-09F380C1FAB0}"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39099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5A944C-5B62-4E95-882F-09F380C1FAB0}" type="datetimeFigureOut">
              <a:rPr lang="en-GB" smtClean="0"/>
              <a:t>03/12/2013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2212885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5A944C-5B62-4E95-882F-09F380C1FAB0}" type="datetimeFigureOut">
              <a:rPr lang="en-GB" smtClean="0"/>
              <a:t>03/12/2013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1613573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5A944C-5B62-4E95-882F-09F380C1FAB0}" type="datetimeFigureOut">
              <a:rPr lang="en-GB" smtClean="0"/>
              <a:t>03/12/2013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255329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A944C-5B62-4E95-882F-09F380C1FAB0}" type="datetimeFigureOut">
              <a:rPr lang="en-GB" smtClean="0"/>
              <a:t>03/12/2013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93105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A944C-5B62-4E95-882F-09F380C1FAB0}" type="datetimeFigureOut">
              <a:rPr lang="en-GB" smtClean="0"/>
              <a:t>03/12/2013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400990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A944C-5B62-4E95-882F-09F380C1FAB0}" type="datetimeFigureOut">
              <a:rPr lang="en-GB" smtClean="0"/>
              <a:t>03/12/2013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53D5A-5B08-4AC3-AF4C-93DC7173329D}" type="slidenum">
              <a:rPr lang="en-GB" smtClean="0"/>
              <a:t>‹#›</a:t>
            </a:fld>
            <a:endParaRPr lang="en-GB"/>
          </a:p>
        </p:txBody>
      </p:sp>
    </p:spTree>
    <p:extLst>
      <p:ext uri="{BB962C8B-B14F-4D97-AF65-F5344CB8AC3E}">
        <p14:creationId xmlns:p14="http://schemas.microsoft.com/office/powerpoint/2010/main" val="47389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A944C-5B62-4E95-882F-09F380C1FAB0}" type="datetimeFigureOut">
              <a:rPr lang="en-GB" smtClean="0"/>
              <a:t>03/12/2013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53D5A-5B08-4AC3-AF4C-93DC7173329D}" type="slidenum">
              <a:rPr lang="en-GB" smtClean="0"/>
              <a:t>‹#›</a:t>
            </a:fld>
            <a:endParaRPr lang="en-GB"/>
          </a:p>
        </p:txBody>
      </p:sp>
    </p:spTree>
    <p:extLst>
      <p:ext uri="{BB962C8B-B14F-4D97-AF65-F5344CB8AC3E}">
        <p14:creationId xmlns:p14="http://schemas.microsoft.com/office/powerpoint/2010/main" val="3424781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eterscottconsult.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Rectangle 3"/>
          <p:cNvSpPr>
            <a:spLocks noGrp="1" noChangeArrowheads="1"/>
          </p:cNvSpPr>
          <p:nvPr>
            <p:ph type="ctrTitle"/>
          </p:nvPr>
        </p:nvSpPr>
        <p:spPr/>
        <p:txBody>
          <a:bodyPr/>
          <a:lstStyle/>
          <a:p>
            <a:pPr algn="l"/>
            <a:r>
              <a:rPr lang="en-GB" altLang="en-US" dirty="0"/>
              <a:t>Operational compliance</a:t>
            </a:r>
            <a:br>
              <a:rPr lang="en-GB" altLang="en-US" dirty="0"/>
            </a:br>
            <a:r>
              <a:rPr lang="en-GB" altLang="en-US" dirty="0"/>
              <a:t>Key to successful use of an LLP</a:t>
            </a:r>
          </a:p>
        </p:txBody>
      </p:sp>
      <p:sp>
        <p:nvSpPr>
          <p:cNvPr id="258052" name="Rectangle 4"/>
          <p:cNvSpPr>
            <a:spLocks noGrp="1" noChangeArrowheads="1"/>
          </p:cNvSpPr>
          <p:nvPr>
            <p:ph type="subTitle" idx="1"/>
          </p:nvPr>
        </p:nvSpPr>
        <p:spPr>
          <a:xfrm>
            <a:off x="827584" y="3886200"/>
            <a:ext cx="6944816" cy="1752600"/>
          </a:xfrm>
        </p:spPr>
        <p:txBody>
          <a:bodyPr/>
          <a:lstStyle/>
          <a:p>
            <a:pPr algn="l"/>
            <a:r>
              <a:rPr lang="en-GB" altLang="en-US" dirty="0"/>
              <a:t>Peter </a:t>
            </a:r>
            <a:r>
              <a:rPr lang="en-GB" altLang="en-US" dirty="0" smtClean="0"/>
              <a:t>Scott Consulting</a:t>
            </a:r>
          </a:p>
          <a:p>
            <a:pPr algn="l"/>
            <a:r>
              <a:rPr lang="en-GB" altLang="en-US" dirty="0" smtClean="0">
                <a:hlinkClick r:id="rId3"/>
              </a:rPr>
              <a:t>www.peterscottconsult.co.uk</a:t>
            </a:r>
            <a:r>
              <a:rPr lang="en-GB" altLang="en-US" dirty="0" smtClean="0"/>
              <a:t> </a:t>
            </a:r>
            <a:endParaRPr lang="en-GB" altLang="en-US" dirty="0" smtClean="0"/>
          </a:p>
          <a:p>
            <a:pPr algn="l"/>
            <a:endParaRPr lang="en-US" altLang="en-US" dirty="0"/>
          </a:p>
        </p:txBody>
      </p:sp>
    </p:spTree>
    <p:extLst>
      <p:ext uri="{BB962C8B-B14F-4D97-AF65-F5344CB8AC3E}">
        <p14:creationId xmlns:p14="http://schemas.microsoft.com/office/powerpoint/2010/main" val="2252031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noAutofit/>
          </a:bodyPr>
          <a:lstStyle/>
          <a:p>
            <a:pPr algn="l"/>
            <a:r>
              <a:rPr lang="en-GB" sz="3200" b="1" dirty="0" smtClean="0">
                <a:latin typeface="+mn-lt"/>
              </a:rPr>
              <a:t>Managing financial risk </a:t>
            </a:r>
            <a:endParaRPr lang="en-GB" sz="3200" b="1" dirty="0">
              <a:latin typeface="+mn-lt"/>
            </a:endParaRPr>
          </a:p>
        </p:txBody>
      </p:sp>
      <p:sp>
        <p:nvSpPr>
          <p:cNvPr id="3" name="Content Placeholder 2"/>
          <p:cNvSpPr>
            <a:spLocks noGrp="1"/>
          </p:cNvSpPr>
          <p:nvPr>
            <p:ph idx="1"/>
          </p:nvPr>
        </p:nvSpPr>
        <p:spPr>
          <a:xfrm>
            <a:off x="457200" y="1124743"/>
            <a:ext cx="7620000" cy="5467091"/>
          </a:xfrm>
        </p:spPr>
        <p:txBody>
          <a:bodyPr>
            <a:normAutofit/>
          </a:bodyPr>
          <a:lstStyle/>
          <a:p>
            <a:pPr marL="114300" indent="0">
              <a:buNone/>
            </a:pPr>
            <a:r>
              <a:rPr lang="en-GB" sz="1600" b="1" dirty="0" smtClean="0"/>
              <a:t>Extracts </a:t>
            </a:r>
            <a:r>
              <a:rPr lang="en-GB" sz="1600" b="1" dirty="0"/>
              <a:t>from a speech of 18 April 2013 by Samantha Barrass , Executive director SRA</a:t>
            </a:r>
            <a:endParaRPr lang="en-GB" sz="1600" b="1" i="1" dirty="0" smtClean="0"/>
          </a:p>
          <a:p>
            <a:pPr>
              <a:buFont typeface="Wingdings" pitchFamily="2" charset="2"/>
              <a:buChar char="q"/>
            </a:pPr>
            <a:endParaRPr lang="en-GB" sz="1600" i="1" dirty="0" smtClean="0"/>
          </a:p>
          <a:p>
            <a:pPr marL="114300" indent="0">
              <a:buNone/>
            </a:pPr>
            <a:endParaRPr lang="en-GB" sz="1600" i="1" dirty="0" smtClean="0"/>
          </a:p>
          <a:p>
            <a:pPr marL="114300" indent="0">
              <a:buNone/>
            </a:pPr>
            <a:endParaRPr lang="en-GB" sz="1600" i="1" dirty="0"/>
          </a:p>
          <a:p>
            <a:pPr marL="0" indent="0">
              <a:buNone/>
            </a:pPr>
            <a:r>
              <a:rPr lang="en-GB" sz="2400" i="1" dirty="0" smtClean="0"/>
              <a:t>“We </a:t>
            </a:r>
            <a:r>
              <a:rPr lang="en-GB" sz="2400" i="1" dirty="0"/>
              <a:t>will not tolerate the reckless trading of firms into insolvency and where this happens we will pursue enforcement action under Principle 8, including referral to the Solicitors Disciplinary Tribunal where appropriate</a:t>
            </a:r>
            <a:r>
              <a:rPr lang="en-GB" sz="2400" i="1" dirty="0" smtClean="0"/>
              <a:t>.” </a:t>
            </a:r>
          </a:p>
          <a:p>
            <a:endParaRPr lang="en-GB" dirty="0"/>
          </a:p>
          <a:p>
            <a:endParaRPr lang="en-GB" dirty="0" smtClean="0"/>
          </a:p>
          <a:p>
            <a:endParaRPr lang="en-GB" dirty="0"/>
          </a:p>
          <a:p>
            <a:endParaRPr lang="en-GB" dirty="0" smtClean="0"/>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9471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idx="4294967295"/>
          </p:nvPr>
        </p:nvSpPr>
        <p:spPr>
          <a:xfrm>
            <a:off x="1150938" y="1844675"/>
            <a:ext cx="7793037" cy="1584325"/>
          </a:xfrm>
        </p:spPr>
        <p:txBody>
          <a:bodyPr>
            <a:normAutofit/>
          </a:bodyPr>
          <a:lstStyle/>
          <a:p>
            <a:pPr algn="l"/>
            <a:r>
              <a:rPr lang="en-GB" altLang="en-US" sz="3600" dirty="0">
                <a:latin typeface="Verdana" pitchFamily="34" charset="0"/>
              </a:rPr>
              <a:t>Who currently has a </a:t>
            </a:r>
            <a:r>
              <a:rPr lang="en-GB" altLang="en-US" sz="3600" dirty="0" smtClean="0">
                <a:latin typeface="Verdana" pitchFamily="34" charset="0"/>
              </a:rPr>
              <a:t>professional risk manager</a:t>
            </a:r>
            <a:r>
              <a:rPr lang="en-GB" altLang="en-US" sz="3600" dirty="0">
                <a:latin typeface="Verdana" pitchFamily="34" charset="0"/>
              </a:rPr>
              <a:t>?</a:t>
            </a:r>
            <a:endParaRPr lang="en-US" altLang="en-US" sz="3600" dirty="0">
              <a:latin typeface="Verdana" pitchFamily="34" charset="0"/>
            </a:endParaRPr>
          </a:p>
        </p:txBody>
      </p:sp>
    </p:spTree>
    <p:extLst>
      <p:ext uri="{BB962C8B-B14F-4D97-AF65-F5344CB8AC3E}">
        <p14:creationId xmlns:p14="http://schemas.microsoft.com/office/powerpoint/2010/main" val="3936856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8" name="Rectangle 4"/>
          <p:cNvSpPr>
            <a:spLocks noGrp="1" noChangeArrowheads="1"/>
          </p:cNvSpPr>
          <p:nvPr>
            <p:ph type="title"/>
          </p:nvPr>
        </p:nvSpPr>
        <p:spPr>
          <a:xfrm>
            <a:off x="539552" y="332656"/>
            <a:ext cx="8147248" cy="1084982"/>
          </a:xfrm>
        </p:spPr>
        <p:txBody>
          <a:bodyPr>
            <a:normAutofit fontScale="90000"/>
          </a:bodyPr>
          <a:lstStyle/>
          <a:p>
            <a:pPr algn="l"/>
            <a:r>
              <a:rPr lang="en-GB" altLang="en-US" sz="3100" dirty="0" smtClean="0"/>
              <a:t/>
            </a:r>
            <a:br>
              <a:rPr lang="en-GB" altLang="en-US" sz="3100" dirty="0" smtClean="0"/>
            </a:br>
            <a:r>
              <a:rPr lang="en-GB" altLang="en-US" sz="3100" dirty="0" smtClean="0"/>
              <a:t>Becoming </a:t>
            </a:r>
            <a:r>
              <a:rPr lang="en-GB" altLang="en-US" sz="3100" dirty="0"/>
              <a:t>an LLP should be regarded as </a:t>
            </a:r>
            <a:r>
              <a:rPr lang="en-GB" altLang="en-US" sz="3100" b="1" dirty="0"/>
              <a:t>only part of an overall risk management strategy</a:t>
            </a:r>
            <a:r>
              <a:rPr lang="en-GB" altLang="en-US" sz="4000" b="1" dirty="0"/>
              <a:t/>
            </a:r>
            <a:br>
              <a:rPr lang="en-GB" altLang="en-US" sz="4000" b="1" dirty="0"/>
            </a:br>
            <a:endParaRPr lang="en-GB" altLang="en-US" sz="4000" dirty="0"/>
          </a:p>
        </p:txBody>
      </p:sp>
      <p:sp>
        <p:nvSpPr>
          <p:cNvPr id="267269" name="Rectangle 5"/>
          <p:cNvSpPr>
            <a:spLocks noGrp="1" noChangeArrowheads="1"/>
          </p:cNvSpPr>
          <p:nvPr>
            <p:ph type="body" idx="1"/>
          </p:nvPr>
        </p:nvSpPr>
        <p:spPr/>
        <p:txBody>
          <a:bodyPr>
            <a:normAutofit/>
          </a:bodyPr>
          <a:lstStyle/>
          <a:p>
            <a:pPr>
              <a:buFont typeface="Wingdings" pitchFamily="2" charset="2"/>
              <a:buNone/>
            </a:pPr>
            <a:r>
              <a:rPr lang="en-GB" altLang="en-US" sz="2800" dirty="0" smtClean="0"/>
              <a:t>In relation to an LLP we are going to look at </a:t>
            </a:r>
          </a:p>
          <a:p>
            <a:pPr>
              <a:buFont typeface="Wingdings" pitchFamily="2" charset="2"/>
              <a:buNone/>
            </a:pPr>
            <a:r>
              <a:rPr lang="en-GB" altLang="en-US" sz="2800" dirty="0" smtClean="0"/>
              <a:t>the following specific ways to manage risks and limit </a:t>
            </a:r>
          </a:p>
          <a:p>
            <a:pPr>
              <a:buFont typeface="Wingdings" pitchFamily="2" charset="2"/>
              <a:buNone/>
            </a:pPr>
            <a:r>
              <a:rPr lang="en-GB" altLang="en-US" sz="2800" dirty="0" smtClean="0"/>
              <a:t>liability – </a:t>
            </a:r>
          </a:p>
          <a:p>
            <a:pPr>
              <a:buFont typeface="Wingdings" pitchFamily="2" charset="2"/>
              <a:buNone/>
            </a:pPr>
            <a:r>
              <a:rPr lang="en-GB" altLang="en-US" sz="2800" dirty="0"/>
              <a:t>	</a:t>
            </a:r>
          </a:p>
          <a:p>
            <a:r>
              <a:rPr lang="en-GB" altLang="en-US" sz="2800" dirty="0" smtClean="0"/>
              <a:t>Engagement letters / terms of business</a:t>
            </a:r>
          </a:p>
          <a:p>
            <a:r>
              <a:rPr lang="en-GB" altLang="en-US" sz="2800" dirty="0"/>
              <a:t>Members’ </a:t>
            </a:r>
            <a:r>
              <a:rPr lang="en-GB" altLang="en-US" sz="2800" dirty="0" smtClean="0"/>
              <a:t>agreement</a:t>
            </a:r>
            <a:endParaRPr lang="en-GB" altLang="en-US" sz="2800" dirty="0"/>
          </a:p>
          <a:p>
            <a:r>
              <a:rPr lang="en-GB" altLang="en-US" sz="2800" dirty="0"/>
              <a:t>Insurance cover </a:t>
            </a:r>
          </a:p>
          <a:p>
            <a:r>
              <a:rPr lang="en-GB" altLang="en-US" sz="2800" dirty="0"/>
              <a:t>Operate as an LLP</a:t>
            </a:r>
          </a:p>
        </p:txBody>
      </p:sp>
    </p:spTree>
    <p:extLst>
      <p:ext uri="{BB962C8B-B14F-4D97-AF65-F5344CB8AC3E}">
        <p14:creationId xmlns:p14="http://schemas.microsoft.com/office/powerpoint/2010/main" val="1857613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7269"/>
                                        </p:tgtEl>
                                        <p:attrNameLst>
                                          <p:attrName>style.visibility</p:attrName>
                                        </p:attrNameLst>
                                      </p:cBhvr>
                                      <p:to>
                                        <p:strVal val="visible"/>
                                      </p:to>
                                    </p:set>
                                    <p:anim calcmode="lin" valueType="num">
                                      <p:cBhvr additive="base">
                                        <p:cTn id="7" dur="500" fill="hold"/>
                                        <p:tgtEl>
                                          <p:spTgt spid="267269"/>
                                        </p:tgtEl>
                                        <p:attrNameLst>
                                          <p:attrName>ppt_x</p:attrName>
                                        </p:attrNameLst>
                                      </p:cBhvr>
                                      <p:tavLst>
                                        <p:tav tm="0">
                                          <p:val>
                                            <p:strVal val="0-#ppt_w/2"/>
                                          </p:val>
                                        </p:tav>
                                        <p:tav tm="100000">
                                          <p:val>
                                            <p:strVal val="#ppt_x"/>
                                          </p:val>
                                        </p:tav>
                                      </p:tavLst>
                                    </p:anim>
                                    <p:anim calcmode="lin" valueType="num">
                                      <p:cBhvr additive="base">
                                        <p:cTn id="8" dur="500" fill="hold"/>
                                        <p:tgtEl>
                                          <p:spTgt spid="2672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ChangeArrowheads="1"/>
          </p:cNvSpPr>
          <p:nvPr/>
        </p:nvSpPr>
        <p:spPr bwMode="auto">
          <a:xfrm>
            <a:off x="539750" y="404813"/>
            <a:ext cx="72437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000">
                <a:solidFill>
                  <a:schemeClr val="tx2"/>
                </a:solidFill>
                <a:latin typeface="Tahoma" pitchFamily="34" charset="0"/>
              </a:defRPr>
            </a:lvl1pPr>
            <a:lvl2pPr>
              <a:defRPr sz="4000">
                <a:solidFill>
                  <a:schemeClr val="tx2"/>
                </a:solidFill>
                <a:latin typeface="Tahoma" pitchFamily="34" charset="0"/>
              </a:defRPr>
            </a:lvl2pPr>
            <a:lvl3pPr>
              <a:defRPr sz="4000">
                <a:solidFill>
                  <a:schemeClr val="tx2"/>
                </a:solidFill>
                <a:latin typeface="Tahoma" pitchFamily="34" charset="0"/>
              </a:defRPr>
            </a:lvl3pPr>
            <a:lvl4pPr>
              <a:defRPr sz="4000">
                <a:solidFill>
                  <a:schemeClr val="tx2"/>
                </a:solidFill>
                <a:latin typeface="Tahoma" pitchFamily="34" charset="0"/>
              </a:defRPr>
            </a:lvl4pPr>
            <a:lvl5pPr>
              <a:defRPr sz="4000">
                <a:solidFill>
                  <a:schemeClr val="tx2"/>
                </a:solidFill>
                <a:latin typeface="Tahoma" pitchFamily="34" charset="0"/>
              </a:defRPr>
            </a:lvl5pPr>
            <a:lvl6pPr marL="457200" fontAlgn="base">
              <a:spcBef>
                <a:spcPct val="0"/>
              </a:spcBef>
              <a:spcAft>
                <a:spcPct val="0"/>
              </a:spcAft>
              <a:defRPr sz="4000">
                <a:solidFill>
                  <a:schemeClr val="tx2"/>
                </a:solidFill>
                <a:latin typeface="Tahoma" pitchFamily="34" charset="0"/>
              </a:defRPr>
            </a:lvl6pPr>
            <a:lvl7pPr marL="914400" fontAlgn="base">
              <a:spcBef>
                <a:spcPct val="0"/>
              </a:spcBef>
              <a:spcAft>
                <a:spcPct val="0"/>
              </a:spcAft>
              <a:defRPr sz="4000">
                <a:solidFill>
                  <a:schemeClr val="tx2"/>
                </a:solidFill>
                <a:latin typeface="Tahoma" pitchFamily="34" charset="0"/>
              </a:defRPr>
            </a:lvl7pPr>
            <a:lvl8pPr marL="1371600" fontAlgn="base">
              <a:spcBef>
                <a:spcPct val="0"/>
              </a:spcBef>
              <a:spcAft>
                <a:spcPct val="0"/>
              </a:spcAft>
              <a:defRPr sz="4000">
                <a:solidFill>
                  <a:schemeClr val="tx2"/>
                </a:solidFill>
                <a:latin typeface="Tahoma" pitchFamily="34" charset="0"/>
              </a:defRPr>
            </a:lvl8pPr>
            <a:lvl9pPr marL="1828800" fontAlgn="base">
              <a:spcBef>
                <a:spcPct val="0"/>
              </a:spcBef>
              <a:spcAft>
                <a:spcPct val="0"/>
              </a:spcAft>
              <a:defRPr sz="4000">
                <a:solidFill>
                  <a:schemeClr val="tx2"/>
                </a:solidFill>
                <a:latin typeface="Tahoma" pitchFamily="34" charset="0"/>
              </a:defRPr>
            </a:lvl9pPr>
          </a:lstStyle>
          <a:p>
            <a:endParaRPr lang="en-US" altLang="en-US"/>
          </a:p>
        </p:txBody>
      </p:sp>
      <p:sp>
        <p:nvSpPr>
          <p:cNvPr id="269315" name="Rectangle 3"/>
          <p:cNvSpPr>
            <a:spLocks noChangeArrowheads="1"/>
          </p:cNvSpPr>
          <p:nvPr/>
        </p:nvSpPr>
        <p:spPr bwMode="auto">
          <a:xfrm>
            <a:off x="468313" y="1785938"/>
            <a:ext cx="7356475"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33CCCC"/>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rgbClr val="0066FF"/>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rgbClr val="339933"/>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rgbClr val="33CCCC"/>
              </a:buClr>
              <a:buSzPct val="55000"/>
              <a:buChar char="•"/>
              <a:defRPr sz="2000">
                <a:solidFill>
                  <a:schemeClr val="tx1"/>
                </a:solidFill>
                <a:latin typeface="Tahoma" pitchFamily="34" charset="0"/>
              </a:defRPr>
            </a:lvl4pPr>
            <a:lvl5pPr marL="2057400" indent="-228600">
              <a:spcBef>
                <a:spcPct val="20000"/>
              </a:spcBef>
              <a:buClr>
                <a:srgbClr val="0066FF"/>
              </a:buClr>
              <a:buSzPct val="50000"/>
              <a:buChar char="•"/>
              <a:defRPr sz="2000">
                <a:solidFill>
                  <a:schemeClr val="tx1"/>
                </a:solidFill>
                <a:latin typeface="Tahoma" pitchFamily="34" charset="0"/>
              </a:defRPr>
            </a:lvl5pPr>
            <a:lvl6pPr marL="2514600" indent="-228600" fontAlgn="base">
              <a:spcBef>
                <a:spcPct val="20000"/>
              </a:spcBef>
              <a:spcAft>
                <a:spcPct val="0"/>
              </a:spcAft>
              <a:buClr>
                <a:srgbClr val="0066FF"/>
              </a:buClr>
              <a:buSzPct val="50000"/>
              <a:buChar char="•"/>
              <a:defRPr sz="2000">
                <a:solidFill>
                  <a:schemeClr val="tx1"/>
                </a:solidFill>
                <a:latin typeface="Tahoma" pitchFamily="34" charset="0"/>
              </a:defRPr>
            </a:lvl6pPr>
            <a:lvl7pPr marL="2971800" indent="-228600" fontAlgn="base">
              <a:spcBef>
                <a:spcPct val="20000"/>
              </a:spcBef>
              <a:spcAft>
                <a:spcPct val="0"/>
              </a:spcAft>
              <a:buClr>
                <a:srgbClr val="0066FF"/>
              </a:buClr>
              <a:buSzPct val="50000"/>
              <a:buChar char="•"/>
              <a:defRPr sz="2000">
                <a:solidFill>
                  <a:schemeClr val="tx1"/>
                </a:solidFill>
                <a:latin typeface="Tahoma" pitchFamily="34" charset="0"/>
              </a:defRPr>
            </a:lvl7pPr>
            <a:lvl8pPr marL="3429000" indent="-228600" fontAlgn="base">
              <a:spcBef>
                <a:spcPct val="20000"/>
              </a:spcBef>
              <a:spcAft>
                <a:spcPct val="0"/>
              </a:spcAft>
              <a:buClr>
                <a:srgbClr val="0066FF"/>
              </a:buClr>
              <a:buSzPct val="50000"/>
              <a:buChar char="•"/>
              <a:defRPr sz="2000">
                <a:solidFill>
                  <a:schemeClr val="tx1"/>
                </a:solidFill>
                <a:latin typeface="Tahoma" pitchFamily="34" charset="0"/>
              </a:defRPr>
            </a:lvl8pPr>
            <a:lvl9pPr marL="3886200" indent="-228600" fontAlgn="base">
              <a:spcBef>
                <a:spcPct val="20000"/>
              </a:spcBef>
              <a:spcAft>
                <a:spcPct val="0"/>
              </a:spcAft>
              <a:buClr>
                <a:srgbClr val="0066FF"/>
              </a:buClr>
              <a:buSzPct val="50000"/>
              <a:buChar char="•"/>
              <a:defRPr sz="2000">
                <a:solidFill>
                  <a:schemeClr val="tx1"/>
                </a:solidFill>
                <a:latin typeface="Tahoma" pitchFamily="34" charset="0"/>
              </a:defRPr>
            </a:lvl9pPr>
          </a:lstStyle>
          <a:p>
            <a:endParaRPr lang="en-US" altLang="en-US" sz="4000"/>
          </a:p>
        </p:txBody>
      </p:sp>
      <p:sp>
        <p:nvSpPr>
          <p:cNvPr id="269316" name="Rectangle 4"/>
          <p:cNvSpPr>
            <a:spLocks noGrp="1" noChangeArrowheads="1"/>
          </p:cNvSpPr>
          <p:nvPr>
            <p:ph type="title"/>
          </p:nvPr>
        </p:nvSpPr>
        <p:spPr/>
        <p:txBody>
          <a:bodyPr/>
          <a:lstStyle/>
          <a:p>
            <a:pPr algn="l"/>
            <a:r>
              <a:rPr lang="en-GB" altLang="en-US" dirty="0"/>
              <a:t>Limited Liability?</a:t>
            </a:r>
          </a:p>
        </p:txBody>
      </p:sp>
      <p:sp>
        <p:nvSpPr>
          <p:cNvPr id="269317" name="Rectangle 5"/>
          <p:cNvSpPr>
            <a:spLocks noGrp="1" noChangeArrowheads="1"/>
          </p:cNvSpPr>
          <p:nvPr>
            <p:ph type="body" idx="1"/>
          </p:nvPr>
        </p:nvSpPr>
        <p:spPr/>
        <p:txBody>
          <a:bodyPr/>
          <a:lstStyle/>
          <a:p>
            <a:pPr>
              <a:lnSpc>
                <a:spcPct val="90000"/>
              </a:lnSpc>
            </a:pPr>
            <a:r>
              <a:rPr lang="en-GB" altLang="en-US" dirty="0"/>
              <a:t>Members are agents of LLP – not of each other</a:t>
            </a:r>
          </a:p>
          <a:p>
            <a:pPr>
              <a:lnSpc>
                <a:spcPct val="90000"/>
              </a:lnSpc>
            </a:pPr>
            <a:r>
              <a:rPr lang="en-GB" altLang="en-US" dirty="0"/>
              <a:t>This needs to be reflected in:</a:t>
            </a:r>
          </a:p>
          <a:p>
            <a:pPr>
              <a:lnSpc>
                <a:spcPct val="90000"/>
              </a:lnSpc>
              <a:buFont typeface="Wingdings" pitchFamily="2" charset="2"/>
              <a:buNone/>
            </a:pPr>
            <a:r>
              <a:rPr lang="en-GB" altLang="en-US" dirty="0"/>
              <a:t>   - </a:t>
            </a:r>
            <a:r>
              <a:rPr lang="en-GB" altLang="en-US" dirty="0" smtClean="0"/>
              <a:t>letters of engagement / terms </a:t>
            </a:r>
            <a:r>
              <a:rPr lang="en-GB" altLang="en-US" dirty="0"/>
              <a:t>of business</a:t>
            </a:r>
          </a:p>
          <a:p>
            <a:pPr>
              <a:lnSpc>
                <a:spcPct val="90000"/>
              </a:lnSpc>
              <a:buFont typeface="Wingdings" pitchFamily="2" charset="2"/>
              <a:buNone/>
            </a:pPr>
            <a:r>
              <a:rPr lang="en-GB" altLang="en-US" dirty="0"/>
              <a:t>   - </a:t>
            </a:r>
            <a:r>
              <a:rPr lang="en-GB" altLang="en-US" dirty="0" smtClean="0"/>
              <a:t>members’ </a:t>
            </a:r>
            <a:r>
              <a:rPr lang="en-GB" altLang="en-US" dirty="0"/>
              <a:t>agreement</a:t>
            </a:r>
          </a:p>
          <a:p>
            <a:pPr>
              <a:lnSpc>
                <a:spcPct val="90000"/>
              </a:lnSpc>
              <a:buFont typeface="Wingdings" pitchFamily="2" charset="2"/>
              <a:buNone/>
            </a:pPr>
            <a:r>
              <a:rPr lang="en-GB" altLang="en-US" dirty="0"/>
              <a:t>   - insurance arrangements</a:t>
            </a:r>
          </a:p>
          <a:p>
            <a:pPr>
              <a:lnSpc>
                <a:spcPct val="90000"/>
              </a:lnSpc>
              <a:buFont typeface="Wingdings" pitchFamily="2" charset="2"/>
              <a:buNone/>
            </a:pPr>
            <a:r>
              <a:rPr lang="en-GB" altLang="en-US" dirty="0"/>
              <a:t>   - day to day operations</a:t>
            </a:r>
            <a:r>
              <a:rPr lang="en-GB" altLang="en-US" sz="3600" dirty="0"/>
              <a:t>  </a:t>
            </a:r>
          </a:p>
          <a:p>
            <a:pPr>
              <a:lnSpc>
                <a:spcPct val="90000"/>
              </a:lnSpc>
            </a:pPr>
            <a:endParaRPr lang="en-GB" altLang="en-US" sz="2800" dirty="0"/>
          </a:p>
        </p:txBody>
      </p:sp>
    </p:spTree>
    <p:extLst>
      <p:ext uri="{BB962C8B-B14F-4D97-AF65-F5344CB8AC3E}">
        <p14:creationId xmlns:p14="http://schemas.microsoft.com/office/powerpoint/2010/main" val="1575569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9315"/>
                                        </p:tgtEl>
                                        <p:attrNameLst>
                                          <p:attrName>style.visibility</p:attrName>
                                        </p:attrNameLst>
                                      </p:cBhvr>
                                      <p:to>
                                        <p:strVal val="visible"/>
                                      </p:to>
                                    </p:set>
                                    <p:anim calcmode="lin" valueType="num">
                                      <p:cBhvr additive="base">
                                        <p:cTn id="7" dur="500" fill="hold"/>
                                        <p:tgtEl>
                                          <p:spTgt spid="269315"/>
                                        </p:tgtEl>
                                        <p:attrNameLst>
                                          <p:attrName>ppt_x</p:attrName>
                                        </p:attrNameLst>
                                      </p:cBhvr>
                                      <p:tavLst>
                                        <p:tav tm="0">
                                          <p:val>
                                            <p:strVal val="0-#ppt_w/2"/>
                                          </p:val>
                                        </p:tav>
                                        <p:tav tm="100000">
                                          <p:val>
                                            <p:strVal val="#ppt_x"/>
                                          </p:val>
                                        </p:tav>
                                      </p:tavLst>
                                    </p:anim>
                                    <p:anim calcmode="lin" valueType="num">
                                      <p:cBhvr additive="base">
                                        <p:cTn id="8" dur="500" fill="hold"/>
                                        <p:tgtEl>
                                          <p:spTgt spid="2693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1364" name="Rectangle 4"/>
          <p:cNvSpPr>
            <a:spLocks noGrp="1" noChangeArrowheads="1"/>
          </p:cNvSpPr>
          <p:nvPr>
            <p:ph type="title"/>
          </p:nvPr>
        </p:nvSpPr>
        <p:spPr/>
        <p:txBody>
          <a:bodyPr/>
          <a:lstStyle/>
          <a:p>
            <a:pPr algn="l"/>
            <a:r>
              <a:rPr lang="en-GB" altLang="en-US" dirty="0"/>
              <a:t>Personal liability to….?</a:t>
            </a:r>
            <a:endParaRPr lang="en-US" altLang="en-US" dirty="0"/>
          </a:p>
        </p:txBody>
      </p:sp>
      <p:sp>
        <p:nvSpPr>
          <p:cNvPr id="271365" name="Rectangle 5"/>
          <p:cNvSpPr>
            <a:spLocks noGrp="1" noChangeArrowheads="1"/>
          </p:cNvSpPr>
          <p:nvPr>
            <p:ph type="body" idx="1"/>
          </p:nvPr>
        </p:nvSpPr>
        <p:spPr/>
        <p:txBody>
          <a:bodyPr/>
          <a:lstStyle/>
          <a:p>
            <a:r>
              <a:rPr lang="en-GB" altLang="en-US"/>
              <a:t>Third parties?</a:t>
            </a:r>
          </a:p>
          <a:p>
            <a:r>
              <a:rPr lang="en-GB" altLang="en-US"/>
              <a:t>The LLP?</a:t>
            </a:r>
          </a:p>
          <a:p>
            <a:r>
              <a:rPr lang="en-GB" altLang="en-US"/>
              <a:t>Other members?</a:t>
            </a:r>
            <a:endParaRPr lang="en-US" altLang="en-US"/>
          </a:p>
        </p:txBody>
      </p:sp>
    </p:spTree>
    <p:extLst>
      <p:ext uri="{BB962C8B-B14F-4D97-AF65-F5344CB8AC3E}">
        <p14:creationId xmlns:p14="http://schemas.microsoft.com/office/powerpoint/2010/main" val="333028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1365"/>
                                        </p:tgtEl>
                                        <p:attrNameLst>
                                          <p:attrName>style.visibility</p:attrName>
                                        </p:attrNameLst>
                                      </p:cBhvr>
                                      <p:to>
                                        <p:strVal val="visible"/>
                                      </p:to>
                                    </p:set>
                                    <p:anim calcmode="lin" valueType="num">
                                      <p:cBhvr additive="base">
                                        <p:cTn id="7" dur="500" fill="hold"/>
                                        <p:tgtEl>
                                          <p:spTgt spid="271365"/>
                                        </p:tgtEl>
                                        <p:attrNameLst>
                                          <p:attrName>ppt_x</p:attrName>
                                        </p:attrNameLst>
                                      </p:cBhvr>
                                      <p:tavLst>
                                        <p:tav tm="0">
                                          <p:val>
                                            <p:strVal val="0-#ppt_w/2"/>
                                          </p:val>
                                        </p:tav>
                                        <p:tav tm="100000">
                                          <p:val>
                                            <p:strVal val="#ppt_x"/>
                                          </p:val>
                                        </p:tav>
                                      </p:tavLst>
                                    </p:anim>
                                    <p:anim calcmode="lin" valueType="num">
                                      <p:cBhvr additive="base">
                                        <p:cTn id="8" dur="500" fill="hold"/>
                                        <p:tgtEl>
                                          <p:spTgt spid="2713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914400" y="333375"/>
            <a:ext cx="8229600" cy="1143000"/>
          </a:xfrm>
        </p:spPr>
        <p:txBody>
          <a:bodyPr/>
          <a:lstStyle/>
          <a:p>
            <a:pPr algn="l" eaLnBrk="1" hangingPunct="1"/>
            <a:r>
              <a:rPr lang="en-GB" altLang="en-US" sz="3200" b="1" dirty="0" smtClean="0"/>
              <a:t>1. Engagement </a:t>
            </a:r>
            <a:r>
              <a:rPr lang="en-GB" altLang="en-US" sz="3200" b="1" dirty="0" smtClean="0"/>
              <a:t>letters </a:t>
            </a:r>
            <a:r>
              <a:rPr lang="en-GB" altLang="en-US" sz="3200" b="1" dirty="0" smtClean="0"/>
              <a:t>/ terms of business</a:t>
            </a:r>
            <a:endParaRPr lang="en-GB" altLang="en-US" sz="3200" dirty="0" smtClean="0"/>
          </a:p>
        </p:txBody>
      </p:sp>
      <p:sp>
        <p:nvSpPr>
          <p:cNvPr id="5" name="Content Placeholder 4"/>
          <p:cNvSpPr>
            <a:spLocks noGrp="1"/>
          </p:cNvSpPr>
          <p:nvPr>
            <p:ph idx="1"/>
          </p:nvPr>
        </p:nvSpPr>
        <p:spPr>
          <a:xfrm>
            <a:off x="457200" y="1600200"/>
            <a:ext cx="3683000" cy="4525963"/>
          </a:xfrm>
        </p:spPr>
        <p:txBody>
          <a:bodyPr>
            <a:normAutofit/>
          </a:bodyPr>
          <a:lstStyle/>
          <a:p>
            <a:pPr marL="0" indent="0" eaLnBrk="1" hangingPunct="1">
              <a:buFont typeface="Arial" pitchFamily="34" charset="0"/>
              <a:buNone/>
              <a:defRPr/>
            </a:pPr>
            <a:endParaRPr lang="en-GB" sz="1900" dirty="0" smtClean="0"/>
          </a:p>
          <a:p>
            <a:pPr eaLnBrk="1" hangingPunct="1">
              <a:defRPr/>
            </a:pPr>
            <a:r>
              <a:rPr lang="en-GB" sz="1900" b="1" dirty="0" smtClean="0"/>
              <a:t>Engagement letters and terms of business are for your firm’s protection – </a:t>
            </a:r>
          </a:p>
          <a:p>
            <a:pPr marL="0" indent="0" eaLnBrk="1" hangingPunct="1">
              <a:buNone/>
              <a:defRPr/>
            </a:pPr>
            <a:endParaRPr lang="en-GB" sz="1900" b="1" dirty="0" smtClean="0"/>
          </a:p>
          <a:p>
            <a:pPr eaLnBrk="1" hangingPunct="1">
              <a:defRPr/>
            </a:pPr>
            <a:r>
              <a:rPr lang="en-GB" sz="1900" b="1" dirty="0" smtClean="0"/>
              <a:t>Everyone needs to be ‘on </a:t>
            </a:r>
            <a:r>
              <a:rPr lang="en-GB" sz="1900" b="1" dirty="0" smtClean="0"/>
              <a:t>top of’ the form and content of </a:t>
            </a:r>
            <a:r>
              <a:rPr lang="en-GB" sz="1900" b="1" dirty="0" smtClean="0"/>
              <a:t> </a:t>
            </a:r>
            <a:r>
              <a:rPr lang="en-GB" sz="1900" b="1" dirty="0" smtClean="0"/>
              <a:t>engagement </a:t>
            </a:r>
            <a:r>
              <a:rPr lang="en-GB" sz="1900" b="1" dirty="0" smtClean="0"/>
              <a:t>letters</a:t>
            </a:r>
            <a:endParaRPr lang="en-GB" sz="1900" b="1" dirty="0" smtClean="0"/>
          </a:p>
          <a:p>
            <a:pPr marL="0" indent="0" eaLnBrk="1" hangingPunct="1">
              <a:buNone/>
              <a:defRPr/>
            </a:pPr>
            <a:endParaRPr lang="en-GB" sz="1900" b="1" dirty="0" smtClean="0"/>
          </a:p>
          <a:p>
            <a:pPr eaLnBrk="1" hangingPunct="1">
              <a:defRPr/>
            </a:pPr>
            <a:r>
              <a:rPr lang="en-GB" sz="1900" b="1" dirty="0" smtClean="0"/>
              <a:t>Do </a:t>
            </a:r>
            <a:r>
              <a:rPr lang="en-GB" sz="1900" b="1" dirty="0" smtClean="0"/>
              <a:t>all your people </a:t>
            </a:r>
            <a:r>
              <a:rPr lang="en-GB" sz="1900" b="1" dirty="0" smtClean="0"/>
              <a:t>know what they must say and why?</a:t>
            </a:r>
          </a:p>
          <a:p>
            <a:pPr eaLnBrk="1" hangingPunct="1">
              <a:buFont typeface="Arial" pitchFamily="34" charset="0"/>
              <a:buNone/>
              <a:defRPr/>
            </a:pPr>
            <a:endParaRPr lang="en-GB" sz="2000" dirty="0" smtClean="0"/>
          </a:p>
        </p:txBody>
      </p:sp>
      <p:pic>
        <p:nvPicPr>
          <p:cNvPr id="29700" name="Picture 5" descr="C:\Users\Peter\AppData\Local\Microsoft\Windows\Temporary Internet Files\Content.IE5\4ND7K41T\MP90043858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1916113"/>
            <a:ext cx="3302000" cy="337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385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3414" name="Rectangle 6"/>
          <p:cNvSpPr>
            <a:spLocks noGrp="1" noChangeArrowheads="1"/>
          </p:cNvSpPr>
          <p:nvPr>
            <p:ph type="title"/>
          </p:nvPr>
        </p:nvSpPr>
        <p:spPr>
          <a:xfrm>
            <a:off x="827584" y="260649"/>
            <a:ext cx="7173416" cy="1034752"/>
          </a:xfrm>
        </p:spPr>
        <p:txBody>
          <a:bodyPr>
            <a:noAutofit/>
          </a:bodyPr>
          <a:lstStyle/>
          <a:p>
            <a:pPr algn="l"/>
            <a:r>
              <a:rPr lang="en-GB" altLang="en-US" sz="3200" dirty="0"/>
              <a:t>1</a:t>
            </a:r>
            <a:r>
              <a:rPr lang="en-GB" altLang="en-US" sz="3200" dirty="0" smtClean="0"/>
              <a:t>. Engagement </a:t>
            </a:r>
            <a:r>
              <a:rPr lang="en-GB" altLang="en-US" sz="3200" dirty="0"/>
              <a:t>letters / Terms of business </a:t>
            </a:r>
            <a:endParaRPr lang="en-US" altLang="en-US" sz="3200" dirty="0"/>
          </a:p>
        </p:txBody>
      </p:sp>
      <p:sp>
        <p:nvSpPr>
          <p:cNvPr id="273415" name="Rectangle 7"/>
          <p:cNvSpPr>
            <a:spLocks noGrp="1" noChangeArrowheads="1"/>
          </p:cNvSpPr>
          <p:nvPr>
            <p:ph type="body" idx="1"/>
          </p:nvPr>
        </p:nvSpPr>
        <p:spPr/>
        <p:txBody>
          <a:bodyPr/>
          <a:lstStyle/>
          <a:p>
            <a:pPr>
              <a:lnSpc>
                <a:spcPct val="90000"/>
              </a:lnSpc>
              <a:buFont typeface="Wingdings" pitchFamily="2" charset="2"/>
              <a:buNone/>
            </a:pPr>
            <a:r>
              <a:rPr lang="en-GB" altLang="en-US" sz="2000" b="1" dirty="0"/>
              <a:t>Problem</a:t>
            </a:r>
            <a:r>
              <a:rPr lang="en-GB" altLang="en-US" sz="2000" dirty="0"/>
              <a:t> – members may be liable for their own negligence in tort if they have assumed a personal duty of care to client</a:t>
            </a:r>
          </a:p>
          <a:p>
            <a:pPr marL="0" indent="0">
              <a:lnSpc>
                <a:spcPct val="90000"/>
              </a:lnSpc>
              <a:buNone/>
            </a:pPr>
            <a:endParaRPr lang="en-GB" altLang="en-US" sz="2000" dirty="0"/>
          </a:p>
          <a:p>
            <a:pPr>
              <a:lnSpc>
                <a:spcPct val="90000"/>
              </a:lnSpc>
              <a:buFont typeface="Wingdings" pitchFamily="2" charset="2"/>
              <a:buNone/>
            </a:pPr>
            <a:r>
              <a:rPr lang="en-GB" altLang="en-US" sz="2000" b="1" dirty="0"/>
              <a:t>Consider</a:t>
            </a:r>
            <a:r>
              <a:rPr lang="en-GB" altLang="en-US" sz="2000" dirty="0"/>
              <a:t> </a:t>
            </a:r>
          </a:p>
          <a:p>
            <a:pPr>
              <a:lnSpc>
                <a:spcPct val="90000"/>
              </a:lnSpc>
            </a:pPr>
            <a:r>
              <a:rPr lang="en-GB" altLang="en-US" sz="2000" dirty="0"/>
              <a:t>disclaimers to prevent the creation of a personal duty of care to clients </a:t>
            </a:r>
          </a:p>
          <a:p>
            <a:pPr>
              <a:lnSpc>
                <a:spcPct val="90000"/>
              </a:lnSpc>
            </a:pPr>
            <a:r>
              <a:rPr lang="en-GB" altLang="en-US" sz="2000" dirty="0"/>
              <a:t>‘belt and brace’ exclusions / limitations designed to exclude / limit liability of members</a:t>
            </a:r>
          </a:p>
          <a:p>
            <a:pPr>
              <a:lnSpc>
                <a:spcPct val="90000"/>
              </a:lnSpc>
            </a:pPr>
            <a:r>
              <a:rPr lang="en-GB" altLang="en-US" sz="2000" dirty="0"/>
              <a:t>Extending limitation clauses to cover members / employees / consultants</a:t>
            </a:r>
          </a:p>
          <a:p>
            <a:pPr>
              <a:lnSpc>
                <a:spcPct val="90000"/>
              </a:lnSpc>
            </a:pPr>
            <a:r>
              <a:rPr lang="en-GB" altLang="en-US" sz="2000" dirty="0"/>
              <a:t>Provision to deal with use of the term ‘partner’</a:t>
            </a:r>
          </a:p>
          <a:p>
            <a:pPr>
              <a:lnSpc>
                <a:spcPct val="90000"/>
              </a:lnSpc>
            </a:pPr>
            <a:r>
              <a:rPr lang="en-GB" altLang="en-US" sz="2000" dirty="0"/>
              <a:t>Application of Unfair Contracts Terms Act 1977 / Unfair Terms in Consumer Contracts Regulations 1999</a:t>
            </a:r>
            <a:r>
              <a:rPr lang="en-GB" altLang="en-US" sz="2000" dirty="0" smtClean="0"/>
              <a:t>?</a:t>
            </a:r>
          </a:p>
          <a:p>
            <a:pPr>
              <a:lnSpc>
                <a:spcPct val="90000"/>
              </a:lnSpc>
            </a:pPr>
            <a:endParaRPr lang="en-GB" altLang="en-US" sz="2000" dirty="0"/>
          </a:p>
          <a:p>
            <a:pPr marL="0" indent="0">
              <a:lnSpc>
                <a:spcPct val="90000"/>
              </a:lnSpc>
              <a:buNone/>
            </a:pPr>
            <a:r>
              <a:rPr lang="en-GB" altLang="en-US" sz="2000" dirty="0" smtClean="0">
                <a:solidFill>
                  <a:srgbClr val="FF0000"/>
                </a:solidFill>
              </a:rPr>
              <a:t>NB – ensure engagement letters are </a:t>
            </a:r>
            <a:r>
              <a:rPr lang="en-GB" altLang="en-US" sz="2000" dirty="0" smtClean="0">
                <a:solidFill>
                  <a:srgbClr val="FF0000"/>
                </a:solidFill>
              </a:rPr>
              <a:t>actually sent </a:t>
            </a:r>
            <a:r>
              <a:rPr lang="en-GB" altLang="en-US" sz="2000" dirty="0" smtClean="0">
                <a:solidFill>
                  <a:srgbClr val="FF0000"/>
                </a:solidFill>
              </a:rPr>
              <a:t>to clients</a:t>
            </a:r>
            <a:endParaRPr lang="en-GB" altLang="en-US" sz="2000" dirty="0">
              <a:solidFill>
                <a:srgbClr val="FF0000"/>
              </a:solidFill>
            </a:endParaRPr>
          </a:p>
          <a:p>
            <a:pPr>
              <a:lnSpc>
                <a:spcPct val="90000"/>
              </a:lnSpc>
            </a:pPr>
            <a:endParaRPr lang="en-US" altLang="en-US" sz="2000" dirty="0"/>
          </a:p>
        </p:txBody>
      </p:sp>
    </p:spTree>
    <p:extLst>
      <p:ext uri="{BB962C8B-B14F-4D97-AF65-F5344CB8AC3E}">
        <p14:creationId xmlns:p14="http://schemas.microsoft.com/office/powerpoint/2010/main" val="18977628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3415"/>
                                        </p:tgtEl>
                                        <p:attrNameLst>
                                          <p:attrName>style.visibility</p:attrName>
                                        </p:attrNameLst>
                                      </p:cBhvr>
                                      <p:to>
                                        <p:strVal val="visible"/>
                                      </p:to>
                                    </p:set>
                                    <p:anim calcmode="lin" valueType="num">
                                      <p:cBhvr additive="base">
                                        <p:cTn id="7" dur="500" fill="hold"/>
                                        <p:tgtEl>
                                          <p:spTgt spid="273415"/>
                                        </p:tgtEl>
                                        <p:attrNameLst>
                                          <p:attrName>ppt_x</p:attrName>
                                        </p:attrNameLst>
                                      </p:cBhvr>
                                      <p:tavLst>
                                        <p:tav tm="0">
                                          <p:val>
                                            <p:strVal val="0-#ppt_w/2"/>
                                          </p:val>
                                        </p:tav>
                                        <p:tav tm="100000">
                                          <p:val>
                                            <p:strVal val="#ppt_x"/>
                                          </p:val>
                                        </p:tav>
                                      </p:tavLst>
                                    </p:anim>
                                    <p:anim calcmode="lin" valueType="num">
                                      <p:cBhvr additive="base">
                                        <p:cTn id="8" dur="500" fill="hold"/>
                                        <p:tgtEl>
                                          <p:spTgt spid="2734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460" name="Rectangle 4"/>
          <p:cNvSpPr>
            <a:spLocks noGrp="1" noChangeArrowheads="1"/>
          </p:cNvSpPr>
          <p:nvPr>
            <p:ph type="title"/>
          </p:nvPr>
        </p:nvSpPr>
        <p:spPr/>
        <p:txBody>
          <a:bodyPr>
            <a:normAutofit/>
          </a:bodyPr>
          <a:lstStyle/>
          <a:p>
            <a:pPr algn="l"/>
            <a:r>
              <a:rPr lang="en-GB" altLang="en-US" sz="3200" dirty="0"/>
              <a:t>2. Members agreement  </a:t>
            </a:r>
            <a:endParaRPr lang="en-US" altLang="en-US" sz="3200" dirty="0"/>
          </a:p>
        </p:txBody>
      </p:sp>
      <p:sp>
        <p:nvSpPr>
          <p:cNvPr id="275461" name="Rectangle 5"/>
          <p:cNvSpPr>
            <a:spLocks noGrp="1" noChangeArrowheads="1"/>
          </p:cNvSpPr>
          <p:nvPr>
            <p:ph type="body" idx="1"/>
          </p:nvPr>
        </p:nvSpPr>
        <p:spPr/>
        <p:txBody>
          <a:bodyPr/>
          <a:lstStyle/>
          <a:p>
            <a:pPr>
              <a:lnSpc>
                <a:spcPct val="90000"/>
              </a:lnSpc>
              <a:buFont typeface="Wingdings" pitchFamily="2" charset="2"/>
              <a:buNone/>
            </a:pPr>
            <a:r>
              <a:rPr lang="en-GB" altLang="en-US" sz="2000" b="1" dirty="0"/>
              <a:t>Problem</a:t>
            </a:r>
            <a:r>
              <a:rPr lang="en-GB" altLang="en-US" sz="2000" dirty="0"/>
              <a:t> – liability of a member to </a:t>
            </a:r>
            <a:r>
              <a:rPr lang="en-GB" altLang="en-US" sz="2000" dirty="0" smtClean="0"/>
              <a:t>the LLP </a:t>
            </a:r>
            <a:r>
              <a:rPr lang="en-GB" altLang="en-US" sz="2000" dirty="0"/>
              <a:t>in respect of a claim against the LLP by a third party in excess of its insurance cover arising out of negligence of member</a:t>
            </a:r>
          </a:p>
          <a:p>
            <a:pPr>
              <a:lnSpc>
                <a:spcPct val="90000"/>
              </a:lnSpc>
            </a:pPr>
            <a:endParaRPr lang="en-GB" altLang="en-US" sz="2000" dirty="0"/>
          </a:p>
          <a:p>
            <a:pPr>
              <a:lnSpc>
                <a:spcPct val="90000"/>
              </a:lnSpc>
              <a:buFont typeface="Wingdings" pitchFamily="2" charset="2"/>
              <a:buNone/>
            </a:pPr>
            <a:r>
              <a:rPr lang="en-GB" altLang="en-US" sz="2000" b="1" dirty="0"/>
              <a:t>Consider</a:t>
            </a:r>
            <a:r>
              <a:rPr lang="en-GB" altLang="en-US" sz="2000" dirty="0"/>
              <a:t> </a:t>
            </a:r>
          </a:p>
          <a:p>
            <a:pPr>
              <a:lnSpc>
                <a:spcPct val="90000"/>
              </a:lnSpc>
            </a:pPr>
            <a:r>
              <a:rPr lang="en-GB" altLang="en-US" sz="2000" dirty="0"/>
              <a:t>Excluding duty of care and liability for failure to exercise such skill and care as would be expected of a [solicitor / accountant / other professional] carrying out such functions in an LLP? </a:t>
            </a:r>
          </a:p>
          <a:p>
            <a:pPr>
              <a:lnSpc>
                <a:spcPct val="90000"/>
              </a:lnSpc>
            </a:pPr>
            <a:r>
              <a:rPr lang="en-GB" altLang="en-US" sz="2000" dirty="0"/>
              <a:t>Insurance cover (like D &amp; O policies)</a:t>
            </a:r>
          </a:p>
          <a:p>
            <a:pPr>
              <a:lnSpc>
                <a:spcPct val="90000"/>
              </a:lnSpc>
            </a:pPr>
            <a:r>
              <a:rPr lang="en-GB" altLang="en-US" sz="2000" dirty="0"/>
              <a:t>Indemnities by LLP to members in respect of liability for negligence as above?</a:t>
            </a:r>
          </a:p>
          <a:p>
            <a:pPr>
              <a:lnSpc>
                <a:spcPct val="90000"/>
              </a:lnSpc>
            </a:pPr>
            <a:r>
              <a:rPr lang="en-GB" altLang="en-US" sz="2000" dirty="0"/>
              <a:t>Excluding the right of LLP if a joint tortfeasor to seek contribution against a member or members under Civil Liability (Contribution) Act 1978</a:t>
            </a:r>
            <a:endParaRPr lang="en-US" altLang="en-US" sz="2000" dirty="0"/>
          </a:p>
        </p:txBody>
      </p:sp>
    </p:spTree>
    <p:extLst>
      <p:ext uri="{BB962C8B-B14F-4D97-AF65-F5344CB8AC3E}">
        <p14:creationId xmlns:p14="http://schemas.microsoft.com/office/powerpoint/2010/main" val="2610493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5461"/>
                                        </p:tgtEl>
                                        <p:attrNameLst>
                                          <p:attrName>style.visibility</p:attrName>
                                        </p:attrNameLst>
                                      </p:cBhvr>
                                      <p:to>
                                        <p:strVal val="visible"/>
                                      </p:to>
                                    </p:set>
                                    <p:anim calcmode="lin" valueType="num">
                                      <p:cBhvr additive="base">
                                        <p:cTn id="7" dur="500" fill="hold"/>
                                        <p:tgtEl>
                                          <p:spTgt spid="275461"/>
                                        </p:tgtEl>
                                        <p:attrNameLst>
                                          <p:attrName>ppt_x</p:attrName>
                                        </p:attrNameLst>
                                      </p:cBhvr>
                                      <p:tavLst>
                                        <p:tav tm="0">
                                          <p:val>
                                            <p:strVal val="0-#ppt_w/2"/>
                                          </p:val>
                                        </p:tav>
                                        <p:tav tm="100000">
                                          <p:val>
                                            <p:strVal val="#ppt_x"/>
                                          </p:val>
                                        </p:tav>
                                      </p:tavLst>
                                    </p:anim>
                                    <p:anim calcmode="lin" valueType="num">
                                      <p:cBhvr additive="base">
                                        <p:cTn id="8" dur="500" fill="hold"/>
                                        <p:tgtEl>
                                          <p:spTgt spid="2754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1"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8" name="Rectangle 4"/>
          <p:cNvSpPr>
            <a:spLocks noGrp="1" noChangeArrowheads="1"/>
          </p:cNvSpPr>
          <p:nvPr>
            <p:ph type="title"/>
          </p:nvPr>
        </p:nvSpPr>
        <p:spPr/>
        <p:txBody>
          <a:bodyPr>
            <a:normAutofit/>
          </a:bodyPr>
          <a:lstStyle/>
          <a:p>
            <a:pPr algn="l"/>
            <a:r>
              <a:rPr lang="en-GB" altLang="en-US" sz="3200" dirty="0"/>
              <a:t>Members agreement </a:t>
            </a:r>
            <a:r>
              <a:rPr lang="en-GB" altLang="en-US" sz="3200" dirty="0" smtClean="0"/>
              <a:t>(continued)</a:t>
            </a:r>
            <a:endParaRPr lang="en-US" altLang="en-US" sz="3200" dirty="0"/>
          </a:p>
        </p:txBody>
      </p:sp>
      <p:sp>
        <p:nvSpPr>
          <p:cNvPr id="277509" name="Rectangle 5"/>
          <p:cNvSpPr>
            <a:spLocks noGrp="1" noChangeArrowheads="1"/>
          </p:cNvSpPr>
          <p:nvPr>
            <p:ph type="body" idx="1"/>
          </p:nvPr>
        </p:nvSpPr>
        <p:spPr/>
        <p:txBody>
          <a:bodyPr/>
          <a:lstStyle/>
          <a:p>
            <a:pPr>
              <a:lnSpc>
                <a:spcPct val="90000"/>
              </a:lnSpc>
              <a:buFont typeface="Wingdings" pitchFamily="2" charset="2"/>
              <a:buNone/>
            </a:pPr>
            <a:r>
              <a:rPr lang="en-GB" altLang="en-US" sz="2000" b="1" dirty="0"/>
              <a:t>Problem</a:t>
            </a:r>
            <a:r>
              <a:rPr lang="en-GB" altLang="en-US" sz="2000" dirty="0"/>
              <a:t> – liability to LLP of a designated member for breach of duty of care in carrying out functions as a designated member</a:t>
            </a:r>
          </a:p>
          <a:p>
            <a:pPr>
              <a:lnSpc>
                <a:spcPct val="90000"/>
              </a:lnSpc>
              <a:buFont typeface="Wingdings" pitchFamily="2" charset="2"/>
              <a:buNone/>
            </a:pPr>
            <a:endParaRPr lang="en-GB" altLang="en-US" sz="2000" dirty="0"/>
          </a:p>
          <a:p>
            <a:pPr>
              <a:lnSpc>
                <a:spcPct val="90000"/>
              </a:lnSpc>
              <a:buFont typeface="Wingdings" pitchFamily="2" charset="2"/>
              <a:buNone/>
            </a:pPr>
            <a:r>
              <a:rPr lang="en-GB" altLang="en-US" sz="2000" b="1" dirty="0"/>
              <a:t>Consider</a:t>
            </a:r>
            <a:r>
              <a:rPr lang="en-GB" altLang="en-US" sz="2000" dirty="0"/>
              <a:t> </a:t>
            </a:r>
          </a:p>
          <a:p>
            <a:pPr>
              <a:lnSpc>
                <a:spcPct val="90000"/>
              </a:lnSpc>
            </a:pPr>
            <a:r>
              <a:rPr lang="en-GB" altLang="en-US" sz="2000" dirty="0"/>
              <a:t>Appointing </a:t>
            </a:r>
            <a:r>
              <a:rPr lang="en-GB" altLang="en-US" sz="2000" dirty="0" smtClean="0"/>
              <a:t>only appropriate </a:t>
            </a:r>
            <a:r>
              <a:rPr lang="en-GB" altLang="en-US" sz="2000" dirty="0"/>
              <a:t>designated members instead of appointing all members </a:t>
            </a:r>
          </a:p>
          <a:p>
            <a:pPr>
              <a:lnSpc>
                <a:spcPct val="90000"/>
              </a:lnSpc>
            </a:pPr>
            <a:r>
              <a:rPr lang="en-GB" altLang="en-US" sz="2000" dirty="0"/>
              <a:t>excluding duty of care and liability (other than criminal) for failure to</a:t>
            </a:r>
          </a:p>
          <a:p>
            <a:pPr lvl="1">
              <a:lnSpc>
                <a:spcPct val="90000"/>
              </a:lnSpc>
            </a:pPr>
            <a:r>
              <a:rPr lang="en-GB" altLang="en-US" sz="2000" dirty="0"/>
              <a:t>use reasonable care and skill in carrying out functions as a designated member?</a:t>
            </a:r>
          </a:p>
          <a:p>
            <a:pPr lvl="1">
              <a:lnSpc>
                <a:spcPct val="90000"/>
              </a:lnSpc>
            </a:pPr>
            <a:r>
              <a:rPr lang="en-GB" altLang="en-US" sz="2000" dirty="0"/>
              <a:t>be responsible for compliance with legislation?</a:t>
            </a:r>
          </a:p>
          <a:p>
            <a:pPr>
              <a:lnSpc>
                <a:spcPct val="90000"/>
              </a:lnSpc>
            </a:pPr>
            <a:r>
              <a:rPr lang="en-GB" altLang="en-US" sz="2000" dirty="0"/>
              <a:t>Indemnities by LLP to </a:t>
            </a:r>
            <a:r>
              <a:rPr lang="en-GB" altLang="en-US" sz="2000" dirty="0" smtClean="0"/>
              <a:t>designated members</a:t>
            </a:r>
            <a:r>
              <a:rPr lang="en-GB" altLang="en-US" sz="2000" dirty="0"/>
              <a:t>? </a:t>
            </a:r>
          </a:p>
          <a:p>
            <a:pPr>
              <a:lnSpc>
                <a:spcPct val="90000"/>
              </a:lnSpc>
            </a:pPr>
            <a:r>
              <a:rPr lang="en-GB" altLang="en-US" sz="2000" dirty="0"/>
              <a:t>Insurance (like D &amp; O policies)</a:t>
            </a:r>
          </a:p>
          <a:p>
            <a:pPr>
              <a:lnSpc>
                <a:spcPct val="90000"/>
              </a:lnSpc>
            </a:pPr>
            <a:endParaRPr lang="en-GB" altLang="en-US" sz="2000" dirty="0"/>
          </a:p>
          <a:p>
            <a:pPr>
              <a:lnSpc>
                <a:spcPct val="90000"/>
              </a:lnSpc>
            </a:pPr>
            <a:endParaRPr lang="en-US" altLang="en-US" sz="2000" dirty="0"/>
          </a:p>
        </p:txBody>
      </p:sp>
    </p:spTree>
    <p:extLst>
      <p:ext uri="{BB962C8B-B14F-4D97-AF65-F5344CB8AC3E}">
        <p14:creationId xmlns:p14="http://schemas.microsoft.com/office/powerpoint/2010/main" val="1963673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7509"/>
                                        </p:tgtEl>
                                        <p:attrNameLst>
                                          <p:attrName>style.visibility</p:attrName>
                                        </p:attrNameLst>
                                      </p:cBhvr>
                                      <p:to>
                                        <p:strVal val="visible"/>
                                      </p:to>
                                    </p:set>
                                    <p:anim calcmode="lin" valueType="num">
                                      <p:cBhvr additive="base">
                                        <p:cTn id="7" dur="500" fill="hold"/>
                                        <p:tgtEl>
                                          <p:spTgt spid="277509"/>
                                        </p:tgtEl>
                                        <p:attrNameLst>
                                          <p:attrName>ppt_x</p:attrName>
                                        </p:attrNameLst>
                                      </p:cBhvr>
                                      <p:tavLst>
                                        <p:tav tm="0">
                                          <p:val>
                                            <p:strVal val="0-#ppt_w/2"/>
                                          </p:val>
                                        </p:tav>
                                        <p:tav tm="100000">
                                          <p:val>
                                            <p:strVal val="#ppt_x"/>
                                          </p:val>
                                        </p:tav>
                                      </p:tavLst>
                                    </p:anim>
                                    <p:anim calcmode="lin" valueType="num">
                                      <p:cBhvr additive="base">
                                        <p:cTn id="8" dur="500" fill="hold"/>
                                        <p:tgtEl>
                                          <p:spTgt spid="2775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9556" name="Rectangle 4"/>
          <p:cNvSpPr>
            <a:spLocks noGrp="1" noChangeArrowheads="1"/>
          </p:cNvSpPr>
          <p:nvPr>
            <p:ph type="title"/>
          </p:nvPr>
        </p:nvSpPr>
        <p:spPr/>
        <p:txBody>
          <a:bodyPr>
            <a:normAutofit/>
          </a:bodyPr>
          <a:lstStyle/>
          <a:p>
            <a:pPr algn="l"/>
            <a:r>
              <a:rPr lang="en-GB" altLang="en-US" sz="3200" dirty="0"/>
              <a:t>Members agreement </a:t>
            </a:r>
            <a:r>
              <a:rPr lang="en-GB" altLang="en-US" sz="3200" dirty="0" smtClean="0"/>
              <a:t>(continued)</a:t>
            </a:r>
            <a:endParaRPr lang="en-US" altLang="en-US" sz="3200" dirty="0"/>
          </a:p>
        </p:txBody>
      </p:sp>
      <p:sp>
        <p:nvSpPr>
          <p:cNvPr id="279557" name="Rectangle 5"/>
          <p:cNvSpPr>
            <a:spLocks noGrp="1" noChangeArrowheads="1"/>
          </p:cNvSpPr>
          <p:nvPr>
            <p:ph type="body" idx="1"/>
          </p:nvPr>
        </p:nvSpPr>
        <p:spPr/>
        <p:txBody>
          <a:bodyPr/>
          <a:lstStyle/>
          <a:p>
            <a:pPr>
              <a:buFont typeface="Wingdings" pitchFamily="2" charset="2"/>
              <a:buNone/>
            </a:pPr>
            <a:r>
              <a:rPr lang="en-GB" altLang="en-US" sz="2000" dirty="0"/>
              <a:t>Consider</a:t>
            </a:r>
          </a:p>
          <a:p>
            <a:r>
              <a:rPr lang="en-GB" altLang="en-US" sz="2000" dirty="0"/>
              <a:t>No member to act or purport to act as the agent of any other member or members</a:t>
            </a:r>
          </a:p>
          <a:p>
            <a:r>
              <a:rPr lang="en-GB" altLang="en-US" sz="2000" dirty="0"/>
              <a:t>No mutual indemnities to be given</a:t>
            </a:r>
          </a:p>
          <a:p>
            <a:r>
              <a:rPr lang="en-GB" altLang="en-US" sz="2000" dirty="0"/>
              <a:t>No good faith obligation to other members</a:t>
            </a:r>
          </a:p>
          <a:p>
            <a:r>
              <a:rPr lang="en-GB" altLang="en-US" sz="2000" dirty="0"/>
              <a:t>No obligation in the event of a winding up to contribute in any way to the assets of the LLP in accordance with section 74 Insolvency Act 1986</a:t>
            </a:r>
          </a:p>
          <a:p>
            <a:r>
              <a:rPr lang="en-GB" altLang="en-US" sz="2000" dirty="0"/>
              <a:t>Avoid partnership language</a:t>
            </a:r>
          </a:p>
          <a:p>
            <a:r>
              <a:rPr lang="en-GB" altLang="en-US" sz="2000" dirty="0"/>
              <a:t>Exclude / vary default rules </a:t>
            </a:r>
          </a:p>
          <a:p>
            <a:r>
              <a:rPr lang="en-GB" altLang="en-US" sz="2000" dirty="0"/>
              <a:t>Exclude s.994</a:t>
            </a:r>
            <a:r>
              <a:rPr lang="en-GB" altLang="en-US" sz="2400" dirty="0"/>
              <a:t> </a:t>
            </a:r>
            <a:r>
              <a:rPr lang="en-GB" altLang="en-US" sz="2000" dirty="0" smtClean="0"/>
              <a:t>Companies Act 2006</a:t>
            </a:r>
            <a:endParaRPr lang="en-US" altLang="en-US" sz="2000" dirty="0"/>
          </a:p>
        </p:txBody>
      </p:sp>
    </p:spTree>
    <p:extLst>
      <p:ext uri="{BB962C8B-B14F-4D97-AF65-F5344CB8AC3E}">
        <p14:creationId xmlns:p14="http://schemas.microsoft.com/office/powerpoint/2010/main" val="796798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9557"/>
                                        </p:tgtEl>
                                        <p:attrNameLst>
                                          <p:attrName>style.visibility</p:attrName>
                                        </p:attrNameLst>
                                      </p:cBhvr>
                                      <p:to>
                                        <p:strVal val="visible"/>
                                      </p:to>
                                    </p:set>
                                    <p:anim calcmode="lin" valueType="num">
                                      <p:cBhvr additive="base">
                                        <p:cTn id="7" dur="500" fill="hold"/>
                                        <p:tgtEl>
                                          <p:spTgt spid="279557"/>
                                        </p:tgtEl>
                                        <p:attrNameLst>
                                          <p:attrName>ppt_x</p:attrName>
                                        </p:attrNameLst>
                                      </p:cBhvr>
                                      <p:tavLst>
                                        <p:tav tm="0">
                                          <p:val>
                                            <p:strVal val="0-#ppt_w/2"/>
                                          </p:val>
                                        </p:tav>
                                        <p:tav tm="100000">
                                          <p:val>
                                            <p:strVal val="#ppt_x"/>
                                          </p:val>
                                        </p:tav>
                                      </p:tavLst>
                                    </p:anim>
                                    <p:anim calcmode="lin" valueType="num">
                                      <p:cBhvr additive="base">
                                        <p:cTn id="8" dur="500" fill="hold"/>
                                        <p:tgtEl>
                                          <p:spTgt spid="2795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6" name="Rectangle 6"/>
          <p:cNvSpPr>
            <a:spLocks noGrp="1" noChangeArrowheads="1"/>
          </p:cNvSpPr>
          <p:nvPr>
            <p:ph type="title"/>
          </p:nvPr>
        </p:nvSpPr>
        <p:spPr/>
        <p:txBody>
          <a:bodyPr>
            <a:normAutofit/>
          </a:bodyPr>
          <a:lstStyle/>
          <a:p>
            <a:pPr algn="l"/>
            <a:r>
              <a:rPr lang="en-GB" altLang="en-US" sz="3600" dirty="0"/>
              <a:t>Why become an LLP?</a:t>
            </a:r>
          </a:p>
        </p:txBody>
      </p:sp>
      <p:sp>
        <p:nvSpPr>
          <p:cNvPr id="261127" name="Rectangle 7"/>
          <p:cNvSpPr>
            <a:spLocks noGrp="1" noChangeArrowheads="1"/>
          </p:cNvSpPr>
          <p:nvPr>
            <p:ph type="body" idx="1"/>
          </p:nvPr>
        </p:nvSpPr>
        <p:spPr/>
        <p:txBody>
          <a:bodyPr/>
          <a:lstStyle/>
          <a:p>
            <a:r>
              <a:rPr lang="en-GB" altLang="en-US" dirty="0"/>
              <a:t>Limited liability </a:t>
            </a:r>
          </a:p>
          <a:p>
            <a:endParaRPr lang="en-GB" altLang="en-US" dirty="0"/>
          </a:p>
          <a:p>
            <a:r>
              <a:rPr lang="en-GB" altLang="en-US" dirty="0"/>
              <a:t>Other reasons?</a:t>
            </a:r>
          </a:p>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106798424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1127">
                                            <p:txEl>
                                              <p:pRg st="0" end="0"/>
                                            </p:txEl>
                                          </p:spTgt>
                                        </p:tgtEl>
                                        <p:attrNameLst>
                                          <p:attrName>style.visibility</p:attrName>
                                        </p:attrNameLst>
                                      </p:cBhvr>
                                      <p:to>
                                        <p:strVal val="visible"/>
                                      </p:to>
                                    </p:set>
                                    <p:animEffect transition="in" filter="wipe(left)">
                                      <p:cBhvr>
                                        <p:cTn id="7" dur="500"/>
                                        <p:tgtEl>
                                          <p:spTgt spid="2611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1127">
                                            <p:txEl>
                                              <p:pRg st="2" end="2"/>
                                            </p:txEl>
                                          </p:spTgt>
                                        </p:tgtEl>
                                        <p:attrNameLst>
                                          <p:attrName>style.visibility</p:attrName>
                                        </p:attrNameLst>
                                      </p:cBhvr>
                                      <p:to>
                                        <p:strVal val="visible"/>
                                      </p:to>
                                    </p:set>
                                    <p:animEffect transition="in" filter="wipe(left)">
                                      <p:cBhvr>
                                        <p:cTn id="12" dur="500"/>
                                        <p:tgtEl>
                                          <p:spTgt spid="2611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4" name="Rectangle 4"/>
          <p:cNvSpPr>
            <a:spLocks noGrp="1" noChangeArrowheads="1"/>
          </p:cNvSpPr>
          <p:nvPr>
            <p:ph type="title"/>
          </p:nvPr>
        </p:nvSpPr>
        <p:spPr/>
        <p:txBody>
          <a:bodyPr>
            <a:normAutofit/>
          </a:bodyPr>
          <a:lstStyle/>
          <a:p>
            <a:pPr algn="l"/>
            <a:r>
              <a:rPr lang="en-GB" altLang="en-US" sz="3200" dirty="0"/>
              <a:t>3. Insurance implications</a:t>
            </a:r>
          </a:p>
        </p:txBody>
      </p:sp>
      <p:sp>
        <p:nvSpPr>
          <p:cNvPr id="281605" name="Rectangle 5"/>
          <p:cNvSpPr>
            <a:spLocks noGrp="1" noChangeArrowheads="1"/>
          </p:cNvSpPr>
          <p:nvPr>
            <p:ph type="body" idx="1"/>
          </p:nvPr>
        </p:nvSpPr>
        <p:spPr/>
        <p:txBody>
          <a:bodyPr/>
          <a:lstStyle/>
          <a:p>
            <a:r>
              <a:rPr lang="en-GB" altLang="en-US" sz="2800" dirty="0"/>
              <a:t>Who needs to be insured?</a:t>
            </a:r>
          </a:p>
          <a:p>
            <a:r>
              <a:rPr lang="en-GB" altLang="en-US" sz="2800" dirty="0"/>
              <a:t>‘D &amp; O’ type policies</a:t>
            </a:r>
          </a:p>
          <a:p>
            <a:r>
              <a:rPr lang="en-GB" altLang="en-US" sz="2800" dirty="0"/>
              <a:t>Who pays?</a:t>
            </a:r>
          </a:p>
          <a:p>
            <a:r>
              <a:rPr lang="en-GB" altLang="en-US" sz="2800" dirty="0"/>
              <a:t>Level of cover?</a:t>
            </a:r>
          </a:p>
          <a:p>
            <a:r>
              <a:rPr lang="en-GB" altLang="en-US" sz="2800" dirty="0"/>
              <a:t>Obligations in members’ agreement </a:t>
            </a:r>
          </a:p>
          <a:p>
            <a:r>
              <a:rPr lang="en-GB" altLang="en-US" sz="2800" dirty="0"/>
              <a:t>Lifeboat policies</a:t>
            </a:r>
          </a:p>
          <a:p>
            <a:endParaRPr lang="en-GB" altLang="en-US" sz="2800" dirty="0"/>
          </a:p>
          <a:p>
            <a:endParaRPr lang="en-GB" altLang="en-US" dirty="0"/>
          </a:p>
          <a:p>
            <a:endParaRPr lang="en-GB" altLang="en-US" dirty="0"/>
          </a:p>
        </p:txBody>
      </p:sp>
    </p:spTree>
    <p:extLst>
      <p:ext uri="{BB962C8B-B14F-4D97-AF65-F5344CB8AC3E}">
        <p14:creationId xmlns:p14="http://schemas.microsoft.com/office/powerpoint/2010/main" val="1202755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5"/>
                                        </p:tgtEl>
                                        <p:attrNameLst>
                                          <p:attrName>style.visibility</p:attrName>
                                        </p:attrNameLst>
                                      </p:cBhvr>
                                      <p:to>
                                        <p:strVal val="visible"/>
                                      </p:to>
                                    </p:set>
                                    <p:anim calcmode="lin" valueType="num">
                                      <p:cBhvr additive="base">
                                        <p:cTn id="7" dur="500" fill="hold"/>
                                        <p:tgtEl>
                                          <p:spTgt spid="281605"/>
                                        </p:tgtEl>
                                        <p:attrNameLst>
                                          <p:attrName>ppt_x</p:attrName>
                                        </p:attrNameLst>
                                      </p:cBhvr>
                                      <p:tavLst>
                                        <p:tav tm="0">
                                          <p:val>
                                            <p:strVal val="0-#ppt_w/2"/>
                                          </p:val>
                                        </p:tav>
                                        <p:tav tm="100000">
                                          <p:val>
                                            <p:strVal val="#ppt_x"/>
                                          </p:val>
                                        </p:tav>
                                      </p:tavLst>
                                    </p:anim>
                                    <p:anim calcmode="lin" valueType="num">
                                      <p:cBhvr additive="base">
                                        <p:cTn id="8" dur="500" fill="hold"/>
                                        <p:tgtEl>
                                          <p:spTgt spid="2816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2" name="Rectangle 4"/>
          <p:cNvSpPr>
            <a:spLocks noGrp="1" noChangeArrowheads="1"/>
          </p:cNvSpPr>
          <p:nvPr>
            <p:ph type="title"/>
          </p:nvPr>
        </p:nvSpPr>
        <p:spPr>
          <a:xfrm>
            <a:off x="827584" y="260648"/>
            <a:ext cx="7173416" cy="1049040"/>
          </a:xfrm>
        </p:spPr>
        <p:txBody>
          <a:bodyPr>
            <a:normAutofit/>
          </a:bodyPr>
          <a:lstStyle/>
          <a:p>
            <a:pPr algn="l"/>
            <a:r>
              <a:rPr lang="en-GB" altLang="en-US" sz="3200" dirty="0"/>
              <a:t>4. Day to day operations – on conversion</a:t>
            </a:r>
          </a:p>
        </p:txBody>
      </p:sp>
      <p:sp>
        <p:nvSpPr>
          <p:cNvPr id="283653" name="Rectangle 5"/>
          <p:cNvSpPr>
            <a:spLocks noGrp="1" noChangeArrowheads="1"/>
          </p:cNvSpPr>
          <p:nvPr>
            <p:ph type="body" idx="1"/>
          </p:nvPr>
        </p:nvSpPr>
        <p:spPr/>
        <p:txBody>
          <a:bodyPr/>
          <a:lstStyle/>
          <a:p>
            <a:r>
              <a:rPr lang="en-GB" altLang="en-US" sz="2000" dirty="0"/>
              <a:t>Internal guidance notes and training</a:t>
            </a:r>
          </a:p>
          <a:p>
            <a:r>
              <a:rPr lang="en-GB" altLang="en-US" sz="2000" dirty="0"/>
              <a:t>New </a:t>
            </a:r>
            <a:r>
              <a:rPr lang="en-GB" altLang="en-US" sz="2000" dirty="0" smtClean="0"/>
              <a:t>engagement letters </a:t>
            </a:r>
            <a:r>
              <a:rPr lang="en-GB" altLang="en-US" sz="2000" dirty="0"/>
              <a:t>– for existing and new clients</a:t>
            </a:r>
          </a:p>
          <a:p>
            <a:r>
              <a:rPr lang="en-GB" altLang="en-US" sz="2000" dirty="0"/>
              <a:t>New stationary / business cards / bill paper etc</a:t>
            </a:r>
          </a:p>
          <a:p>
            <a:r>
              <a:rPr lang="en-GB" altLang="en-US" sz="2000" dirty="0"/>
              <a:t>Empty your wallets / pockets / handbags</a:t>
            </a:r>
          </a:p>
          <a:p>
            <a:r>
              <a:rPr lang="en-GB" altLang="en-US" sz="2000" dirty="0"/>
              <a:t>Website / marketing materials</a:t>
            </a:r>
          </a:p>
          <a:p>
            <a:r>
              <a:rPr lang="en-GB" altLang="en-US" sz="2000" dirty="0"/>
              <a:t>Signage</a:t>
            </a:r>
          </a:p>
          <a:p>
            <a:r>
              <a:rPr lang="en-GB" altLang="en-US" sz="2000" dirty="0"/>
              <a:t>Precedents / documents</a:t>
            </a:r>
          </a:p>
          <a:p>
            <a:r>
              <a:rPr lang="en-GB" altLang="en-US" sz="2000" dirty="0"/>
              <a:t>Emails / faxes </a:t>
            </a:r>
          </a:p>
        </p:txBody>
      </p:sp>
    </p:spTree>
    <p:extLst>
      <p:ext uri="{BB962C8B-B14F-4D97-AF65-F5344CB8AC3E}">
        <p14:creationId xmlns:p14="http://schemas.microsoft.com/office/powerpoint/2010/main" val="1479266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3653"/>
                                        </p:tgtEl>
                                        <p:attrNameLst>
                                          <p:attrName>style.visibility</p:attrName>
                                        </p:attrNameLst>
                                      </p:cBhvr>
                                      <p:to>
                                        <p:strVal val="visible"/>
                                      </p:to>
                                    </p:set>
                                    <p:anim calcmode="lin" valueType="num">
                                      <p:cBhvr additive="base">
                                        <p:cTn id="7" dur="500" fill="hold"/>
                                        <p:tgtEl>
                                          <p:spTgt spid="283653"/>
                                        </p:tgtEl>
                                        <p:attrNameLst>
                                          <p:attrName>ppt_x</p:attrName>
                                        </p:attrNameLst>
                                      </p:cBhvr>
                                      <p:tavLst>
                                        <p:tav tm="0">
                                          <p:val>
                                            <p:strVal val="0-#ppt_w/2"/>
                                          </p:val>
                                        </p:tav>
                                        <p:tav tm="100000">
                                          <p:val>
                                            <p:strVal val="#ppt_x"/>
                                          </p:val>
                                        </p:tav>
                                      </p:tavLst>
                                    </p:anim>
                                    <p:anim calcmode="lin" valueType="num">
                                      <p:cBhvr additive="base">
                                        <p:cTn id="8" dur="500" fill="hold"/>
                                        <p:tgtEl>
                                          <p:spTgt spid="2836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8" name="Rectangle 1028"/>
          <p:cNvSpPr>
            <a:spLocks noGrp="1" noChangeArrowheads="1"/>
          </p:cNvSpPr>
          <p:nvPr>
            <p:ph type="title"/>
          </p:nvPr>
        </p:nvSpPr>
        <p:spPr>
          <a:xfrm>
            <a:off x="467544" y="214313"/>
            <a:ext cx="8524056" cy="776287"/>
          </a:xfrm>
        </p:spPr>
        <p:txBody>
          <a:bodyPr>
            <a:normAutofit/>
          </a:bodyPr>
          <a:lstStyle/>
          <a:p>
            <a:pPr algn="l"/>
            <a:r>
              <a:rPr lang="en-GB" altLang="en-US" sz="3200" dirty="0"/>
              <a:t>Day to day operations – on going</a:t>
            </a:r>
          </a:p>
        </p:txBody>
      </p:sp>
      <p:sp>
        <p:nvSpPr>
          <p:cNvPr id="287749" name="Rectangle 1029"/>
          <p:cNvSpPr>
            <a:spLocks noGrp="1" noChangeArrowheads="1"/>
          </p:cNvSpPr>
          <p:nvPr>
            <p:ph type="body" idx="1"/>
          </p:nvPr>
        </p:nvSpPr>
        <p:spPr/>
        <p:txBody>
          <a:bodyPr/>
          <a:lstStyle/>
          <a:p>
            <a:pPr>
              <a:buFont typeface="Wingdings" pitchFamily="2" charset="2"/>
              <a:buNone/>
            </a:pPr>
            <a:r>
              <a:rPr lang="en-GB" altLang="en-US" sz="2800"/>
              <a:t>What should we call ourselves?</a:t>
            </a:r>
          </a:p>
          <a:p>
            <a:r>
              <a:rPr lang="en-GB" altLang="en-US" sz="2800"/>
              <a:t>Members?</a:t>
            </a:r>
          </a:p>
          <a:p>
            <a:r>
              <a:rPr lang="en-GB" altLang="en-US" sz="2800"/>
              <a:t>Partners?</a:t>
            </a:r>
          </a:p>
          <a:p>
            <a:r>
              <a:rPr lang="en-GB" altLang="en-US" sz="2800"/>
              <a:t>Principals?</a:t>
            </a:r>
          </a:p>
          <a:p>
            <a:r>
              <a:rPr lang="en-GB" altLang="en-US" sz="2800"/>
              <a:t>Directors?</a:t>
            </a:r>
          </a:p>
          <a:p>
            <a:endParaRPr lang="en-GB" altLang="en-US" sz="2800"/>
          </a:p>
        </p:txBody>
      </p:sp>
    </p:spTree>
    <p:extLst>
      <p:ext uri="{BB962C8B-B14F-4D97-AF65-F5344CB8AC3E}">
        <p14:creationId xmlns:p14="http://schemas.microsoft.com/office/powerpoint/2010/main" val="1635910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7749"/>
                                        </p:tgtEl>
                                        <p:attrNameLst>
                                          <p:attrName>style.visibility</p:attrName>
                                        </p:attrNameLst>
                                      </p:cBhvr>
                                      <p:to>
                                        <p:strVal val="visible"/>
                                      </p:to>
                                    </p:set>
                                    <p:anim calcmode="lin" valueType="num">
                                      <p:cBhvr additive="base">
                                        <p:cTn id="7" dur="500" fill="hold"/>
                                        <p:tgtEl>
                                          <p:spTgt spid="287749"/>
                                        </p:tgtEl>
                                        <p:attrNameLst>
                                          <p:attrName>ppt_x</p:attrName>
                                        </p:attrNameLst>
                                      </p:cBhvr>
                                      <p:tavLst>
                                        <p:tav tm="0">
                                          <p:val>
                                            <p:strVal val="0-#ppt_w/2"/>
                                          </p:val>
                                        </p:tav>
                                        <p:tav tm="100000">
                                          <p:val>
                                            <p:strVal val="#ppt_x"/>
                                          </p:val>
                                        </p:tav>
                                      </p:tavLst>
                                    </p:anim>
                                    <p:anim calcmode="lin" valueType="num">
                                      <p:cBhvr additive="base">
                                        <p:cTn id="8" dur="500" fill="hold"/>
                                        <p:tgtEl>
                                          <p:spTgt spid="2877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6" name="Rectangle 4"/>
          <p:cNvSpPr>
            <a:spLocks noGrp="1" noChangeArrowheads="1"/>
          </p:cNvSpPr>
          <p:nvPr>
            <p:ph type="title"/>
          </p:nvPr>
        </p:nvSpPr>
        <p:spPr/>
        <p:txBody>
          <a:bodyPr>
            <a:normAutofit/>
          </a:bodyPr>
          <a:lstStyle/>
          <a:p>
            <a:pPr algn="l"/>
            <a:r>
              <a:rPr lang="en-GB" altLang="en-US" sz="3200" dirty="0"/>
              <a:t>What </a:t>
            </a:r>
            <a:r>
              <a:rPr lang="en-GB" altLang="en-US" sz="3200" dirty="0" smtClean="0"/>
              <a:t>have others said?</a:t>
            </a:r>
            <a:endParaRPr lang="en-GB" altLang="en-US" sz="3200" dirty="0"/>
          </a:p>
        </p:txBody>
      </p:sp>
      <p:sp>
        <p:nvSpPr>
          <p:cNvPr id="289797" name="Rectangle 5"/>
          <p:cNvSpPr>
            <a:spLocks noGrp="1" noChangeArrowheads="1"/>
          </p:cNvSpPr>
          <p:nvPr>
            <p:ph type="body" idx="1"/>
          </p:nvPr>
        </p:nvSpPr>
        <p:spPr/>
        <p:txBody>
          <a:bodyPr/>
          <a:lstStyle/>
          <a:p>
            <a:pPr>
              <a:buFont typeface="Wingdings" pitchFamily="2" charset="2"/>
              <a:buNone/>
            </a:pPr>
            <a:r>
              <a:rPr lang="en-GB" altLang="en-US" sz="1800" i="1" dirty="0"/>
              <a:t>	</a:t>
            </a:r>
            <a:endParaRPr lang="en-GB" altLang="en-US" sz="1800" i="1" dirty="0" smtClean="0"/>
          </a:p>
          <a:p>
            <a:pPr>
              <a:buFont typeface="Wingdings" pitchFamily="2" charset="2"/>
              <a:buNone/>
            </a:pPr>
            <a:endParaRPr lang="en-GB" altLang="en-US" sz="1800" i="1" dirty="0"/>
          </a:p>
          <a:p>
            <a:pPr>
              <a:buFont typeface="Wingdings" pitchFamily="2" charset="2"/>
              <a:buNone/>
            </a:pPr>
            <a:r>
              <a:rPr lang="en-GB" altLang="en-US" sz="1800" i="1" dirty="0" smtClean="0"/>
              <a:t>“</a:t>
            </a:r>
            <a:r>
              <a:rPr lang="en-GB" altLang="en-US" sz="1800" i="1" dirty="0"/>
              <a:t>The cautious view has been not to use the term “partners” when referring to members of an LLP to avoid any suggestion that the members are holding themselves out as partners in a general partnership and therefore assuming unlimited personal liability.  In practice, provided LLPs are careful to make it clear in correspondence, their terms and conditions and any business materials, such as business cards, that any partners are acting on behalf of the LLP and not in their own right, the general view is that there is limited risk in referring to members as partners.”</a:t>
            </a:r>
          </a:p>
        </p:txBody>
      </p:sp>
    </p:spTree>
    <p:extLst>
      <p:ext uri="{BB962C8B-B14F-4D97-AF65-F5344CB8AC3E}">
        <p14:creationId xmlns:p14="http://schemas.microsoft.com/office/powerpoint/2010/main" val="30064817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Rectangle 4"/>
          <p:cNvSpPr>
            <a:spLocks noGrp="1" noChangeArrowheads="1"/>
          </p:cNvSpPr>
          <p:nvPr>
            <p:ph type="title"/>
          </p:nvPr>
        </p:nvSpPr>
        <p:spPr/>
        <p:txBody>
          <a:bodyPr/>
          <a:lstStyle/>
          <a:p>
            <a:pPr algn="l"/>
            <a:r>
              <a:rPr lang="en-GB" altLang="en-US" dirty="0"/>
              <a:t>Signing correspondence</a:t>
            </a:r>
          </a:p>
        </p:txBody>
      </p:sp>
      <p:sp>
        <p:nvSpPr>
          <p:cNvPr id="291845" name="Rectangle 5"/>
          <p:cNvSpPr>
            <a:spLocks noGrp="1" noChangeArrowheads="1"/>
          </p:cNvSpPr>
          <p:nvPr>
            <p:ph type="body" idx="1"/>
          </p:nvPr>
        </p:nvSpPr>
        <p:spPr/>
        <p:txBody>
          <a:bodyPr/>
          <a:lstStyle/>
          <a:p>
            <a:pPr marL="609600" indent="-609600"/>
            <a:r>
              <a:rPr lang="en-GB" altLang="en-US"/>
              <a:t>“</a:t>
            </a:r>
            <a:r>
              <a:rPr lang="en-GB" altLang="en-US" b="1"/>
              <a:t>for</a:t>
            </a:r>
            <a:r>
              <a:rPr lang="en-GB" altLang="en-US"/>
              <a:t> XYZ LLP”</a:t>
            </a:r>
          </a:p>
          <a:p>
            <a:pPr marL="609600" indent="-609600"/>
            <a:r>
              <a:rPr lang="en-GB" altLang="en-US" b="1"/>
              <a:t>NEVER</a:t>
            </a:r>
            <a:r>
              <a:rPr lang="en-GB" altLang="en-US"/>
              <a:t> sign in your own name</a:t>
            </a:r>
          </a:p>
        </p:txBody>
      </p:sp>
    </p:spTree>
    <p:extLst>
      <p:ext uri="{BB962C8B-B14F-4D97-AF65-F5344CB8AC3E}">
        <p14:creationId xmlns:p14="http://schemas.microsoft.com/office/powerpoint/2010/main" val="22237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ChangeArrowheads="1"/>
          </p:cNvSpPr>
          <p:nvPr/>
        </p:nvSpPr>
        <p:spPr bwMode="auto">
          <a:xfrm>
            <a:off x="539750" y="476250"/>
            <a:ext cx="8001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000">
                <a:solidFill>
                  <a:schemeClr val="tx2"/>
                </a:solidFill>
                <a:latin typeface="Tahoma" pitchFamily="34" charset="0"/>
              </a:defRPr>
            </a:lvl1pPr>
            <a:lvl2pPr>
              <a:defRPr sz="4000">
                <a:solidFill>
                  <a:schemeClr val="tx2"/>
                </a:solidFill>
                <a:latin typeface="Tahoma" pitchFamily="34" charset="0"/>
              </a:defRPr>
            </a:lvl2pPr>
            <a:lvl3pPr>
              <a:defRPr sz="4000">
                <a:solidFill>
                  <a:schemeClr val="tx2"/>
                </a:solidFill>
                <a:latin typeface="Tahoma" pitchFamily="34" charset="0"/>
              </a:defRPr>
            </a:lvl3pPr>
            <a:lvl4pPr>
              <a:defRPr sz="4000">
                <a:solidFill>
                  <a:schemeClr val="tx2"/>
                </a:solidFill>
                <a:latin typeface="Tahoma" pitchFamily="34" charset="0"/>
              </a:defRPr>
            </a:lvl4pPr>
            <a:lvl5pPr>
              <a:defRPr sz="4000">
                <a:solidFill>
                  <a:schemeClr val="tx2"/>
                </a:solidFill>
                <a:latin typeface="Tahoma" pitchFamily="34" charset="0"/>
              </a:defRPr>
            </a:lvl5pPr>
            <a:lvl6pPr marL="457200" fontAlgn="base">
              <a:spcBef>
                <a:spcPct val="0"/>
              </a:spcBef>
              <a:spcAft>
                <a:spcPct val="0"/>
              </a:spcAft>
              <a:defRPr sz="4000">
                <a:solidFill>
                  <a:schemeClr val="tx2"/>
                </a:solidFill>
                <a:latin typeface="Tahoma" pitchFamily="34" charset="0"/>
              </a:defRPr>
            </a:lvl6pPr>
            <a:lvl7pPr marL="914400" fontAlgn="base">
              <a:spcBef>
                <a:spcPct val="0"/>
              </a:spcBef>
              <a:spcAft>
                <a:spcPct val="0"/>
              </a:spcAft>
              <a:defRPr sz="4000">
                <a:solidFill>
                  <a:schemeClr val="tx2"/>
                </a:solidFill>
                <a:latin typeface="Tahoma" pitchFamily="34" charset="0"/>
              </a:defRPr>
            </a:lvl7pPr>
            <a:lvl8pPr marL="1371600" fontAlgn="base">
              <a:spcBef>
                <a:spcPct val="0"/>
              </a:spcBef>
              <a:spcAft>
                <a:spcPct val="0"/>
              </a:spcAft>
              <a:defRPr sz="4000">
                <a:solidFill>
                  <a:schemeClr val="tx2"/>
                </a:solidFill>
                <a:latin typeface="Tahoma" pitchFamily="34" charset="0"/>
              </a:defRPr>
            </a:lvl8pPr>
            <a:lvl9pPr marL="1828800" fontAlgn="base">
              <a:spcBef>
                <a:spcPct val="0"/>
              </a:spcBef>
              <a:spcAft>
                <a:spcPct val="0"/>
              </a:spcAft>
              <a:defRPr sz="4000">
                <a:solidFill>
                  <a:schemeClr val="tx2"/>
                </a:solidFill>
                <a:latin typeface="Tahoma" pitchFamily="34" charset="0"/>
              </a:defRPr>
            </a:lvl9pPr>
          </a:lstStyle>
          <a:p>
            <a:endParaRPr lang="en-US" altLang="en-US">
              <a:solidFill>
                <a:schemeClr val="tx1"/>
              </a:solidFill>
            </a:endParaRPr>
          </a:p>
        </p:txBody>
      </p:sp>
      <p:sp>
        <p:nvSpPr>
          <p:cNvPr id="293891" name="Rectangle 3"/>
          <p:cNvSpPr>
            <a:spLocks noChangeArrowheads="1"/>
          </p:cNvSpPr>
          <p:nvPr/>
        </p:nvSpPr>
        <p:spPr bwMode="auto">
          <a:xfrm>
            <a:off x="539750" y="1628775"/>
            <a:ext cx="72437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33CCCC"/>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rgbClr val="0066FF"/>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rgbClr val="339933"/>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rgbClr val="33CCCC"/>
              </a:buClr>
              <a:buSzPct val="55000"/>
              <a:buChar char="•"/>
              <a:defRPr sz="2000">
                <a:solidFill>
                  <a:schemeClr val="tx1"/>
                </a:solidFill>
                <a:latin typeface="Tahoma" pitchFamily="34" charset="0"/>
              </a:defRPr>
            </a:lvl4pPr>
            <a:lvl5pPr marL="2057400" indent="-228600">
              <a:spcBef>
                <a:spcPct val="20000"/>
              </a:spcBef>
              <a:buClr>
                <a:srgbClr val="0066FF"/>
              </a:buClr>
              <a:buSzPct val="50000"/>
              <a:buChar char="•"/>
              <a:defRPr sz="2000">
                <a:solidFill>
                  <a:schemeClr val="tx1"/>
                </a:solidFill>
                <a:latin typeface="Tahoma" pitchFamily="34" charset="0"/>
              </a:defRPr>
            </a:lvl5pPr>
            <a:lvl6pPr marL="2514600" indent="-228600" fontAlgn="base">
              <a:spcBef>
                <a:spcPct val="20000"/>
              </a:spcBef>
              <a:spcAft>
                <a:spcPct val="0"/>
              </a:spcAft>
              <a:buClr>
                <a:srgbClr val="0066FF"/>
              </a:buClr>
              <a:buSzPct val="50000"/>
              <a:buChar char="•"/>
              <a:defRPr sz="2000">
                <a:solidFill>
                  <a:schemeClr val="tx1"/>
                </a:solidFill>
                <a:latin typeface="Tahoma" pitchFamily="34" charset="0"/>
              </a:defRPr>
            </a:lvl6pPr>
            <a:lvl7pPr marL="2971800" indent="-228600" fontAlgn="base">
              <a:spcBef>
                <a:spcPct val="20000"/>
              </a:spcBef>
              <a:spcAft>
                <a:spcPct val="0"/>
              </a:spcAft>
              <a:buClr>
                <a:srgbClr val="0066FF"/>
              </a:buClr>
              <a:buSzPct val="50000"/>
              <a:buChar char="•"/>
              <a:defRPr sz="2000">
                <a:solidFill>
                  <a:schemeClr val="tx1"/>
                </a:solidFill>
                <a:latin typeface="Tahoma" pitchFamily="34" charset="0"/>
              </a:defRPr>
            </a:lvl7pPr>
            <a:lvl8pPr marL="3429000" indent="-228600" fontAlgn="base">
              <a:spcBef>
                <a:spcPct val="20000"/>
              </a:spcBef>
              <a:spcAft>
                <a:spcPct val="0"/>
              </a:spcAft>
              <a:buClr>
                <a:srgbClr val="0066FF"/>
              </a:buClr>
              <a:buSzPct val="50000"/>
              <a:buChar char="•"/>
              <a:defRPr sz="2000">
                <a:solidFill>
                  <a:schemeClr val="tx1"/>
                </a:solidFill>
                <a:latin typeface="Tahoma" pitchFamily="34" charset="0"/>
              </a:defRPr>
            </a:lvl8pPr>
            <a:lvl9pPr marL="3886200" indent="-228600" fontAlgn="base">
              <a:spcBef>
                <a:spcPct val="20000"/>
              </a:spcBef>
              <a:spcAft>
                <a:spcPct val="0"/>
              </a:spcAft>
              <a:buClr>
                <a:srgbClr val="0066FF"/>
              </a:buClr>
              <a:buSzPct val="50000"/>
              <a:buChar char="•"/>
              <a:defRPr sz="2000">
                <a:solidFill>
                  <a:schemeClr val="tx1"/>
                </a:solidFill>
                <a:latin typeface="Tahoma" pitchFamily="34" charset="0"/>
              </a:defRPr>
            </a:lvl9pPr>
          </a:lstStyle>
          <a:p>
            <a:endParaRPr lang="en-US" altLang="en-US" sz="4000"/>
          </a:p>
        </p:txBody>
      </p:sp>
      <p:sp>
        <p:nvSpPr>
          <p:cNvPr id="293894" name="Rectangle 6"/>
          <p:cNvSpPr>
            <a:spLocks noGrp="1" noChangeArrowheads="1"/>
          </p:cNvSpPr>
          <p:nvPr>
            <p:ph type="title"/>
          </p:nvPr>
        </p:nvSpPr>
        <p:spPr>
          <a:xfrm>
            <a:off x="539750" y="214313"/>
            <a:ext cx="8223250" cy="776287"/>
          </a:xfrm>
        </p:spPr>
        <p:txBody>
          <a:bodyPr/>
          <a:lstStyle/>
          <a:p>
            <a:pPr algn="l"/>
            <a:r>
              <a:rPr lang="en-GB" altLang="en-US" dirty="0"/>
              <a:t>A chance to make a new start</a:t>
            </a:r>
          </a:p>
        </p:txBody>
      </p:sp>
      <p:sp>
        <p:nvSpPr>
          <p:cNvPr id="293895" name="Rectangle 7"/>
          <p:cNvSpPr>
            <a:spLocks noGrp="1" noChangeArrowheads="1"/>
          </p:cNvSpPr>
          <p:nvPr>
            <p:ph type="body" idx="1"/>
          </p:nvPr>
        </p:nvSpPr>
        <p:spPr/>
        <p:txBody>
          <a:bodyPr/>
          <a:lstStyle/>
          <a:p>
            <a:r>
              <a:rPr lang="en-GB" altLang="en-US" dirty="0"/>
              <a:t>Forget partnership – think corporate</a:t>
            </a:r>
          </a:p>
          <a:p>
            <a:r>
              <a:rPr lang="en-GB" altLang="en-US" dirty="0"/>
              <a:t>Think risk </a:t>
            </a:r>
            <a:r>
              <a:rPr lang="en-GB" altLang="en-US" dirty="0" smtClean="0"/>
              <a:t>management</a:t>
            </a:r>
          </a:p>
          <a:p>
            <a:endParaRPr lang="en-GB" altLang="en-US" dirty="0"/>
          </a:p>
          <a:p>
            <a:endParaRPr lang="en-GB" altLang="en-US" dirty="0"/>
          </a:p>
        </p:txBody>
      </p:sp>
      <p:pic>
        <p:nvPicPr>
          <p:cNvPr id="6" name="Picture 2" descr="C:\Users\Peter\AppData\Local\Microsoft\Windows\Temporary Internet Files\Content.IE5\4ND7K41T\MP9003873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3213100"/>
            <a:ext cx="6264275"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876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93891"/>
                                        </p:tgtEl>
                                        <p:attrNameLst>
                                          <p:attrName>style.visibility</p:attrName>
                                        </p:attrNameLst>
                                      </p:cBhvr>
                                      <p:to>
                                        <p:strVal val="visible"/>
                                      </p:to>
                                    </p:set>
                                    <p:anim calcmode="lin" valueType="num">
                                      <p:cBhvr additive="base">
                                        <p:cTn id="7" dur="500" fill="hold"/>
                                        <p:tgtEl>
                                          <p:spTgt spid="293891"/>
                                        </p:tgtEl>
                                        <p:attrNameLst>
                                          <p:attrName>ppt_x</p:attrName>
                                        </p:attrNameLst>
                                      </p:cBhvr>
                                      <p:tavLst>
                                        <p:tav tm="0">
                                          <p:val>
                                            <p:strVal val="0-#ppt_w/2"/>
                                          </p:val>
                                        </p:tav>
                                        <p:tav tm="100000">
                                          <p:val>
                                            <p:strVal val="#ppt_x"/>
                                          </p:val>
                                        </p:tav>
                                      </p:tavLst>
                                    </p:anim>
                                    <p:anim calcmode="lin" valueType="num">
                                      <p:cBhvr additive="base">
                                        <p:cTn id="8" dur="500" fill="hold"/>
                                        <p:tgtEl>
                                          <p:spTgt spid="2938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auto">
          <a:xfrm>
            <a:off x="539750" y="620713"/>
            <a:ext cx="61722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000">
                <a:solidFill>
                  <a:schemeClr val="tx2"/>
                </a:solidFill>
                <a:latin typeface="Tahoma" pitchFamily="34" charset="0"/>
              </a:defRPr>
            </a:lvl1pPr>
            <a:lvl2pPr>
              <a:defRPr sz="4000">
                <a:solidFill>
                  <a:schemeClr val="tx2"/>
                </a:solidFill>
                <a:latin typeface="Tahoma" pitchFamily="34" charset="0"/>
              </a:defRPr>
            </a:lvl2pPr>
            <a:lvl3pPr>
              <a:defRPr sz="4000">
                <a:solidFill>
                  <a:schemeClr val="tx2"/>
                </a:solidFill>
                <a:latin typeface="Tahoma" pitchFamily="34" charset="0"/>
              </a:defRPr>
            </a:lvl3pPr>
            <a:lvl4pPr>
              <a:defRPr sz="4000">
                <a:solidFill>
                  <a:schemeClr val="tx2"/>
                </a:solidFill>
                <a:latin typeface="Tahoma" pitchFamily="34" charset="0"/>
              </a:defRPr>
            </a:lvl4pPr>
            <a:lvl5pPr>
              <a:defRPr sz="4000">
                <a:solidFill>
                  <a:schemeClr val="tx2"/>
                </a:solidFill>
                <a:latin typeface="Tahoma" pitchFamily="34" charset="0"/>
              </a:defRPr>
            </a:lvl5pPr>
            <a:lvl6pPr marL="457200" fontAlgn="base">
              <a:spcBef>
                <a:spcPct val="0"/>
              </a:spcBef>
              <a:spcAft>
                <a:spcPct val="0"/>
              </a:spcAft>
              <a:defRPr sz="4000">
                <a:solidFill>
                  <a:schemeClr val="tx2"/>
                </a:solidFill>
                <a:latin typeface="Tahoma" pitchFamily="34" charset="0"/>
              </a:defRPr>
            </a:lvl6pPr>
            <a:lvl7pPr marL="914400" fontAlgn="base">
              <a:spcBef>
                <a:spcPct val="0"/>
              </a:spcBef>
              <a:spcAft>
                <a:spcPct val="0"/>
              </a:spcAft>
              <a:defRPr sz="4000">
                <a:solidFill>
                  <a:schemeClr val="tx2"/>
                </a:solidFill>
                <a:latin typeface="Tahoma" pitchFamily="34" charset="0"/>
              </a:defRPr>
            </a:lvl7pPr>
            <a:lvl8pPr marL="1371600" fontAlgn="base">
              <a:spcBef>
                <a:spcPct val="0"/>
              </a:spcBef>
              <a:spcAft>
                <a:spcPct val="0"/>
              </a:spcAft>
              <a:defRPr sz="4000">
                <a:solidFill>
                  <a:schemeClr val="tx2"/>
                </a:solidFill>
                <a:latin typeface="Tahoma" pitchFamily="34" charset="0"/>
              </a:defRPr>
            </a:lvl8pPr>
            <a:lvl9pPr marL="1828800" fontAlgn="base">
              <a:spcBef>
                <a:spcPct val="0"/>
              </a:spcBef>
              <a:spcAft>
                <a:spcPct val="0"/>
              </a:spcAft>
              <a:defRPr sz="4000">
                <a:solidFill>
                  <a:schemeClr val="tx2"/>
                </a:solidFill>
                <a:latin typeface="Tahoma" pitchFamily="34" charset="0"/>
              </a:defRPr>
            </a:lvl9pPr>
          </a:lstStyle>
          <a:p>
            <a:endParaRPr lang="en-US" altLang="en-US"/>
          </a:p>
        </p:txBody>
      </p:sp>
      <p:sp>
        <p:nvSpPr>
          <p:cNvPr id="295943" name="Rectangle 7"/>
          <p:cNvSpPr>
            <a:spLocks noGrp="1" noChangeArrowheads="1"/>
          </p:cNvSpPr>
          <p:nvPr>
            <p:ph type="title"/>
          </p:nvPr>
        </p:nvSpPr>
        <p:spPr/>
        <p:txBody>
          <a:bodyPr/>
          <a:lstStyle/>
          <a:p>
            <a:endParaRPr lang="en-US" altLang="en-US"/>
          </a:p>
        </p:txBody>
      </p:sp>
      <p:sp>
        <p:nvSpPr>
          <p:cNvPr id="295944" name="Rectangle 8"/>
          <p:cNvSpPr>
            <a:spLocks noGrp="1" noChangeArrowheads="1"/>
          </p:cNvSpPr>
          <p:nvPr>
            <p:ph type="body" idx="1"/>
          </p:nvPr>
        </p:nvSpPr>
        <p:spPr>
          <a:xfrm>
            <a:off x="685800" y="3124200"/>
            <a:ext cx="7772400" cy="3008313"/>
          </a:xfrm>
        </p:spPr>
        <p:txBody>
          <a:bodyPr/>
          <a:lstStyle/>
          <a:p>
            <a:pPr>
              <a:buFont typeface="Wingdings" pitchFamily="2" charset="2"/>
              <a:buNone/>
            </a:pPr>
            <a:r>
              <a:rPr lang="en-GB" altLang="en-US" dirty="0"/>
              <a:t>Any questions?</a:t>
            </a:r>
            <a:endParaRPr lang="en-US" altLang="en-US" dirty="0"/>
          </a:p>
        </p:txBody>
      </p:sp>
    </p:spTree>
    <p:extLst>
      <p:ext uri="{BB962C8B-B14F-4D97-AF65-F5344CB8AC3E}">
        <p14:creationId xmlns:p14="http://schemas.microsoft.com/office/powerpoint/2010/main" val="3856409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ChangeArrowheads="1"/>
          </p:cNvSpPr>
          <p:nvPr/>
        </p:nvSpPr>
        <p:spPr bwMode="auto">
          <a:xfrm>
            <a:off x="539750" y="476250"/>
            <a:ext cx="724376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000">
                <a:solidFill>
                  <a:schemeClr val="tx2"/>
                </a:solidFill>
                <a:latin typeface="Tahoma" pitchFamily="34" charset="0"/>
              </a:defRPr>
            </a:lvl1pPr>
            <a:lvl2pPr>
              <a:defRPr sz="4000">
                <a:solidFill>
                  <a:schemeClr val="tx2"/>
                </a:solidFill>
                <a:latin typeface="Tahoma" pitchFamily="34" charset="0"/>
              </a:defRPr>
            </a:lvl2pPr>
            <a:lvl3pPr>
              <a:defRPr sz="4000">
                <a:solidFill>
                  <a:schemeClr val="tx2"/>
                </a:solidFill>
                <a:latin typeface="Tahoma" pitchFamily="34" charset="0"/>
              </a:defRPr>
            </a:lvl3pPr>
            <a:lvl4pPr>
              <a:defRPr sz="4000">
                <a:solidFill>
                  <a:schemeClr val="tx2"/>
                </a:solidFill>
                <a:latin typeface="Tahoma" pitchFamily="34" charset="0"/>
              </a:defRPr>
            </a:lvl4pPr>
            <a:lvl5pPr>
              <a:defRPr sz="4000">
                <a:solidFill>
                  <a:schemeClr val="tx2"/>
                </a:solidFill>
                <a:latin typeface="Tahoma" pitchFamily="34" charset="0"/>
              </a:defRPr>
            </a:lvl5pPr>
            <a:lvl6pPr marL="457200" fontAlgn="base">
              <a:spcBef>
                <a:spcPct val="0"/>
              </a:spcBef>
              <a:spcAft>
                <a:spcPct val="0"/>
              </a:spcAft>
              <a:defRPr sz="4000">
                <a:solidFill>
                  <a:schemeClr val="tx2"/>
                </a:solidFill>
                <a:latin typeface="Tahoma" pitchFamily="34" charset="0"/>
              </a:defRPr>
            </a:lvl6pPr>
            <a:lvl7pPr marL="914400" fontAlgn="base">
              <a:spcBef>
                <a:spcPct val="0"/>
              </a:spcBef>
              <a:spcAft>
                <a:spcPct val="0"/>
              </a:spcAft>
              <a:defRPr sz="4000">
                <a:solidFill>
                  <a:schemeClr val="tx2"/>
                </a:solidFill>
                <a:latin typeface="Tahoma" pitchFamily="34" charset="0"/>
              </a:defRPr>
            </a:lvl7pPr>
            <a:lvl8pPr marL="1371600" fontAlgn="base">
              <a:spcBef>
                <a:spcPct val="0"/>
              </a:spcBef>
              <a:spcAft>
                <a:spcPct val="0"/>
              </a:spcAft>
              <a:defRPr sz="4000">
                <a:solidFill>
                  <a:schemeClr val="tx2"/>
                </a:solidFill>
                <a:latin typeface="Tahoma" pitchFamily="34" charset="0"/>
              </a:defRPr>
            </a:lvl8pPr>
            <a:lvl9pPr marL="1828800" fontAlgn="base">
              <a:spcBef>
                <a:spcPct val="0"/>
              </a:spcBef>
              <a:spcAft>
                <a:spcPct val="0"/>
              </a:spcAft>
              <a:defRPr sz="4000">
                <a:solidFill>
                  <a:schemeClr val="tx2"/>
                </a:solidFill>
                <a:latin typeface="Tahoma" pitchFamily="34" charset="0"/>
              </a:defRPr>
            </a:lvl9pPr>
          </a:lstStyle>
          <a:p>
            <a:endParaRPr lang="en-US" altLang="en-US"/>
          </a:p>
        </p:txBody>
      </p:sp>
      <p:sp>
        <p:nvSpPr>
          <p:cNvPr id="265219" name="Rectangle 3"/>
          <p:cNvSpPr>
            <a:spLocks noChangeArrowheads="1"/>
          </p:cNvSpPr>
          <p:nvPr/>
        </p:nvSpPr>
        <p:spPr bwMode="auto">
          <a:xfrm>
            <a:off x="539750" y="1628775"/>
            <a:ext cx="7056438" cy="484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33CCCC"/>
              </a:buClr>
              <a:buSzPct val="60000"/>
              <a:buFont typeface="Wingdings" pitchFamily="2" charset="2"/>
              <a:buChar char="n"/>
              <a:defRPr sz="3200">
                <a:solidFill>
                  <a:schemeClr val="tx1"/>
                </a:solidFill>
                <a:latin typeface="Tahoma" pitchFamily="34" charset="0"/>
              </a:defRPr>
            </a:lvl1pPr>
            <a:lvl2pPr marL="681038" indent="-282575">
              <a:spcBef>
                <a:spcPct val="20000"/>
              </a:spcBef>
              <a:buClr>
                <a:srgbClr val="0066FF"/>
              </a:buClr>
              <a:buSzPct val="55000"/>
              <a:buFont typeface="Wingdings" pitchFamily="2" charset="2"/>
              <a:buChar char="n"/>
              <a:defRPr sz="2800">
                <a:solidFill>
                  <a:schemeClr val="tx1"/>
                </a:solidFill>
                <a:latin typeface="Tahoma" pitchFamily="34" charset="0"/>
              </a:defRPr>
            </a:lvl2pPr>
            <a:lvl3pPr marL="1179513" indent="-228600">
              <a:spcBef>
                <a:spcPct val="20000"/>
              </a:spcBef>
              <a:buClr>
                <a:srgbClr val="339933"/>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rgbClr val="33CCCC"/>
              </a:buClr>
              <a:buSzPct val="55000"/>
              <a:buChar char="•"/>
              <a:defRPr sz="2000">
                <a:solidFill>
                  <a:schemeClr val="tx1"/>
                </a:solidFill>
                <a:latin typeface="Tahoma" pitchFamily="34" charset="0"/>
              </a:defRPr>
            </a:lvl4pPr>
            <a:lvl5pPr marL="2057400" indent="-228600">
              <a:spcBef>
                <a:spcPct val="20000"/>
              </a:spcBef>
              <a:buClr>
                <a:srgbClr val="0066FF"/>
              </a:buClr>
              <a:buSzPct val="50000"/>
              <a:buChar char="•"/>
              <a:defRPr sz="2000">
                <a:solidFill>
                  <a:schemeClr val="tx1"/>
                </a:solidFill>
                <a:latin typeface="Tahoma" pitchFamily="34" charset="0"/>
              </a:defRPr>
            </a:lvl5pPr>
            <a:lvl6pPr marL="2514600" indent="-228600" fontAlgn="base">
              <a:spcBef>
                <a:spcPct val="20000"/>
              </a:spcBef>
              <a:spcAft>
                <a:spcPct val="0"/>
              </a:spcAft>
              <a:buClr>
                <a:srgbClr val="0066FF"/>
              </a:buClr>
              <a:buSzPct val="50000"/>
              <a:buChar char="•"/>
              <a:defRPr sz="2000">
                <a:solidFill>
                  <a:schemeClr val="tx1"/>
                </a:solidFill>
                <a:latin typeface="Tahoma" pitchFamily="34" charset="0"/>
              </a:defRPr>
            </a:lvl6pPr>
            <a:lvl7pPr marL="2971800" indent="-228600" fontAlgn="base">
              <a:spcBef>
                <a:spcPct val="20000"/>
              </a:spcBef>
              <a:spcAft>
                <a:spcPct val="0"/>
              </a:spcAft>
              <a:buClr>
                <a:srgbClr val="0066FF"/>
              </a:buClr>
              <a:buSzPct val="50000"/>
              <a:buChar char="•"/>
              <a:defRPr sz="2000">
                <a:solidFill>
                  <a:schemeClr val="tx1"/>
                </a:solidFill>
                <a:latin typeface="Tahoma" pitchFamily="34" charset="0"/>
              </a:defRPr>
            </a:lvl7pPr>
            <a:lvl8pPr marL="3429000" indent="-228600" fontAlgn="base">
              <a:spcBef>
                <a:spcPct val="20000"/>
              </a:spcBef>
              <a:spcAft>
                <a:spcPct val="0"/>
              </a:spcAft>
              <a:buClr>
                <a:srgbClr val="0066FF"/>
              </a:buClr>
              <a:buSzPct val="50000"/>
              <a:buChar char="•"/>
              <a:defRPr sz="2000">
                <a:solidFill>
                  <a:schemeClr val="tx1"/>
                </a:solidFill>
                <a:latin typeface="Tahoma" pitchFamily="34" charset="0"/>
              </a:defRPr>
            </a:lvl8pPr>
            <a:lvl9pPr marL="3886200" indent="-228600" fontAlgn="base">
              <a:spcBef>
                <a:spcPct val="20000"/>
              </a:spcBef>
              <a:spcAft>
                <a:spcPct val="0"/>
              </a:spcAft>
              <a:buClr>
                <a:srgbClr val="0066FF"/>
              </a:buClr>
              <a:buSzPct val="50000"/>
              <a:buChar char="•"/>
              <a:defRPr sz="2000">
                <a:solidFill>
                  <a:schemeClr val="tx1"/>
                </a:solidFill>
                <a:latin typeface="Tahoma" pitchFamily="34" charset="0"/>
              </a:defRPr>
            </a:lvl9pPr>
          </a:lstStyle>
          <a:p>
            <a:pPr>
              <a:lnSpc>
                <a:spcPct val="90000"/>
              </a:lnSpc>
            </a:pPr>
            <a:endParaRPr lang="en-US" altLang="en-US" sz="3600"/>
          </a:p>
        </p:txBody>
      </p:sp>
      <p:sp>
        <p:nvSpPr>
          <p:cNvPr id="265220" name="Rectangle 4"/>
          <p:cNvSpPr>
            <a:spLocks noGrp="1" noChangeArrowheads="1"/>
          </p:cNvSpPr>
          <p:nvPr>
            <p:ph type="title"/>
          </p:nvPr>
        </p:nvSpPr>
        <p:spPr/>
        <p:txBody>
          <a:bodyPr/>
          <a:lstStyle/>
          <a:p>
            <a:pPr algn="l"/>
            <a:r>
              <a:rPr lang="en-GB" altLang="en-US" sz="3600" dirty="0"/>
              <a:t>Health Warning</a:t>
            </a:r>
          </a:p>
        </p:txBody>
      </p:sp>
      <p:sp>
        <p:nvSpPr>
          <p:cNvPr id="265221" name="Rectangle 5"/>
          <p:cNvSpPr>
            <a:spLocks noGrp="1" noChangeArrowheads="1"/>
          </p:cNvSpPr>
          <p:nvPr>
            <p:ph type="body" idx="1"/>
          </p:nvPr>
        </p:nvSpPr>
        <p:spPr/>
        <p:txBody>
          <a:bodyPr/>
          <a:lstStyle/>
          <a:p>
            <a:pPr>
              <a:lnSpc>
                <a:spcPct val="90000"/>
              </a:lnSpc>
            </a:pPr>
            <a:r>
              <a:rPr lang="en-GB" altLang="en-US" sz="2000" i="1"/>
              <a:t>“if people choose to incorporate as a limited liability partnership, but carry on business as if they were still a partnership of the kind people are used to – a partnership where the assets and integrity of the individuals are at stake – I predict that they will find that the courts may  say “though you have incorporated a body, you are carrying on business together”.  I suggest that the courts need to be vigilant to make sure the great privilege of limited liability … continues to carry with it the great responsibility, which includes the provisions that members of the public know whom they are dealing with .”</a:t>
            </a:r>
          </a:p>
          <a:p>
            <a:pPr>
              <a:lnSpc>
                <a:spcPct val="90000"/>
              </a:lnSpc>
              <a:spcBef>
                <a:spcPct val="60000"/>
              </a:spcBef>
            </a:pPr>
            <a:r>
              <a:rPr lang="en-GB" altLang="en-US" sz="2000"/>
              <a:t>Lord Goldsmith in the House of Lords’ debate on the 9</a:t>
            </a:r>
            <a:r>
              <a:rPr lang="en-GB" altLang="en-US" sz="2000" baseline="30000"/>
              <a:t>th</a:t>
            </a:r>
            <a:r>
              <a:rPr lang="en-GB" altLang="en-US" sz="2000"/>
              <a:t> December 1999 </a:t>
            </a:r>
            <a:r>
              <a:rPr lang="en-GB" altLang="en-US" sz="2000" i="1"/>
              <a:t>(Hansard 991209-10 - Col 1435)</a:t>
            </a:r>
          </a:p>
          <a:p>
            <a:endParaRPr lang="en-GB" altLang="en-US" sz="2000" i="1"/>
          </a:p>
        </p:txBody>
      </p:sp>
    </p:spTree>
    <p:extLst>
      <p:ext uri="{BB962C8B-B14F-4D97-AF65-F5344CB8AC3E}">
        <p14:creationId xmlns:p14="http://schemas.microsoft.com/office/powerpoint/2010/main" val="1364784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3176" name="Rectangle 8"/>
          <p:cNvSpPr>
            <a:spLocks noGrp="1" noChangeArrowheads="1"/>
          </p:cNvSpPr>
          <p:nvPr>
            <p:ph type="title"/>
          </p:nvPr>
        </p:nvSpPr>
        <p:spPr>
          <a:xfrm>
            <a:off x="611560" y="533400"/>
            <a:ext cx="7389440" cy="1023392"/>
          </a:xfrm>
        </p:spPr>
        <p:txBody>
          <a:bodyPr>
            <a:noAutofit/>
          </a:bodyPr>
          <a:lstStyle/>
          <a:p>
            <a:pPr algn="l"/>
            <a:r>
              <a:rPr lang="en-GB" altLang="en-US" sz="3600" dirty="0"/>
              <a:t>How to minimise risks to individual members?</a:t>
            </a:r>
            <a:endParaRPr lang="en-US" altLang="en-US" sz="3600" dirty="0"/>
          </a:p>
        </p:txBody>
      </p:sp>
      <p:sp>
        <p:nvSpPr>
          <p:cNvPr id="263177" name="Rectangle 9"/>
          <p:cNvSpPr>
            <a:spLocks noGrp="1" noChangeArrowheads="1"/>
          </p:cNvSpPr>
          <p:nvPr>
            <p:ph type="body" idx="1"/>
          </p:nvPr>
        </p:nvSpPr>
        <p:spPr/>
        <p:txBody>
          <a:bodyPr/>
          <a:lstStyle/>
          <a:p>
            <a:endParaRPr lang="en-GB" altLang="en-US" dirty="0"/>
          </a:p>
          <a:p>
            <a:r>
              <a:rPr lang="en-GB" altLang="en-US" dirty="0"/>
              <a:t>Mind set change is required</a:t>
            </a:r>
          </a:p>
          <a:p>
            <a:r>
              <a:rPr lang="en-GB" altLang="en-US" b="1" dirty="0"/>
              <a:t>Managing risk</a:t>
            </a:r>
            <a:r>
              <a:rPr lang="en-GB" altLang="en-US" dirty="0"/>
              <a:t> needs to be a priority</a:t>
            </a:r>
            <a:endParaRPr lang="en-US" altLang="en-US" dirty="0"/>
          </a:p>
        </p:txBody>
      </p:sp>
    </p:spTree>
    <p:extLst>
      <p:ext uri="{BB962C8B-B14F-4D97-AF65-F5344CB8AC3E}">
        <p14:creationId xmlns:p14="http://schemas.microsoft.com/office/powerpoint/2010/main" val="2121925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3177"/>
                                        </p:tgtEl>
                                        <p:attrNameLst>
                                          <p:attrName>style.visibility</p:attrName>
                                        </p:attrNameLst>
                                      </p:cBhvr>
                                      <p:to>
                                        <p:strVal val="visible"/>
                                      </p:to>
                                    </p:set>
                                    <p:anim calcmode="lin" valueType="num">
                                      <p:cBhvr additive="base">
                                        <p:cTn id="7" dur="500" fill="hold"/>
                                        <p:tgtEl>
                                          <p:spTgt spid="263177"/>
                                        </p:tgtEl>
                                        <p:attrNameLst>
                                          <p:attrName>ppt_x</p:attrName>
                                        </p:attrNameLst>
                                      </p:cBhvr>
                                      <p:tavLst>
                                        <p:tav tm="0">
                                          <p:val>
                                            <p:strVal val="0-#ppt_w/2"/>
                                          </p:val>
                                        </p:tav>
                                        <p:tav tm="100000">
                                          <p:val>
                                            <p:strVal val="#ppt_x"/>
                                          </p:val>
                                        </p:tav>
                                      </p:tavLst>
                                    </p:anim>
                                    <p:anim calcmode="lin" valueType="num">
                                      <p:cBhvr additive="base">
                                        <p:cTn id="8" dur="500" fill="hold"/>
                                        <p:tgtEl>
                                          <p:spTgt spid="2631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250824" y="188913"/>
            <a:ext cx="8209607" cy="1079500"/>
          </a:xfrm>
        </p:spPr>
        <p:txBody>
          <a:bodyPr/>
          <a:lstStyle/>
          <a:p>
            <a:pPr algn="l" eaLnBrk="1" hangingPunct="1"/>
            <a:r>
              <a:rPr lang="en-GB" altLang="en-US" sz="4000" dirty="0" smtClean="0">
                <a:solidFill>
                  <a:srgbClr val="FB0F09"/>
                </a:solidFill>
                <a:latin typeface="Showcard Gothic" pitchFamily="82" charset="0"/>
              </a:rPr>
              <a:t>“Risk”</a:t>
            </a:r>
            <a:r>
              <a:rPr lang="en-GB" altLang="en-US" sz="1800" b="1" dirty="0" smtClean="0">
                <a:ea typeface="Calibri" pitchFamily="34" charset="0"/>
                <a:cs typeface="Calibri" pitchFamily="34" charset="0"/>
              </a:rPr>
              <a:t>-</a:t>
            </a:r>
            <a:r>
              <a:rPr lang="en-GB" altLang="en-US" sz="1800" b="1" dirty="0" smtClean="0">
                <a:solidFill>
                  <a:srgbClr val="FB0F09"/>
                </a:solidFill>
                <a:latin typeface="Showcard Gothic" pitchFamily="82" charset="0"/>
              </a:rPr>
              <a:t>  </a:t>
            </a:r>
            <a:r>
              <a:rPr lang="en-GB" altLang="en-US" sz="2400" b="1" dirty="0" smtClean="0">
                <a:ea typeface="Calibri" pitchFamily="34" charset="0"/>
                <a:cs typeface="Calibri" pitchFamily="34" charset="0"/>
              </a:rPr>
              <a:t>to expose yourself to the risk of loss or injury</a:t>
            </a:r>
          </a:p>
        </p:txBody>
      </p:sp>
      <p:sp>
        <p:nvSpPr>
          <p:cNvPr id="3075" name="Content Placeholder 4"/>
          <p:cNvSpPr>
            <a:spLocks noGrp="1"/>
          </p:cNvSpPr>
          <p:nvPr>
            <p:ph idx="1"/>
          </p:nvPr>
        </p:nvSpPr>
        <p:spPr>
          <a:xfrm>
            <a:off x="457200" y="1341438"/>
            <a:ext cx="8229600" cy="4784725"/>
          </a:xfrm>
        </p:spPr>
        <p:txBody>
          <a:bodyPr/>
          <a:lstStyle/>
          <a:p>
            <a:pPr marL="0" indent="0" eaLnBrk="1" hangingPunct="1">
              <a:buFont typeface="Arial" pitchFamily="34" charset="0"/>
              <a:buNone/>
            </a:pPr>
            <a:endParaRPr lang="en-GB" altLang="en-US" sz="2800" b="1" smtClean="0"/>
          </a:p>
        </p:txBody>
      </p:sp>
      <p:pic>
        <p:nvPicPr>
          <p:cNvPr id="3076" name="Picture 5" descr="C:\Users\Peter\AppData\Local\Microsoft\Windows\Temporary Internet Files\Content.IE5\EO7K5S33\MP90040100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384300"/>
            <a:ext cx="8280722" cy="514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6039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eaLnBrk="1" hangingPunct="1"/>
            <a:r>
              <a:rPr lang="en-GB" altLang="en-US" sz="3600" smtClean="0"/>
              <a:t>Why manage risk?</a:t>
            </a:r>
          </a:p>
        </p:txBody>
      </p:sp>
      <p:sp>
        <p:nvSpPr>
          <p:cNvPr id="3" name="Content Placeholder 2"/>
          <p:cNvSpPr>
            <a:spLocks noGrp="1"/>
          </p:cNvSpPr>
          <p:nvPr>
            <p:ph idx="1"/>
          </p:nvPr>
        </p:nvSpPr>
        <p:spPr>
          <a:xfrm>
            <a:off x="457200" y="1600200"/>
            <a:ext cx="4186238" cy="4525963"/>
          </a:xfrm>
        </p:spPr>
        <p:txBody>
          <a:bodyPr>
            <a:normAutofit/>
          </a:bodyPr>
          <a:lstStyle/>
          <a:p>
            <a:pPr marL="0" lvl="1" indent="0">
              <a:buNone/>
              <a:defRPr/>
            </a:pPr>
            <a:r>
              <a:rPr lang="en-GB" sz="1800" b="1" dirty="0" smtClean="0"/>
              <a:t>1. The </a:t>
            </a:r>
            <a:r>
              <a:rPr lang="en-GB" sz="1800" b="1" dirty="0"/>
              <a:t>SRA require you to now manage ALL your risks</a:t>
            </a:r>
          </a:p>
          <a:p>
            <a:pPr marL="0" lvl="1" indent="0" eaLnBrk="1" hangingPunct="1">
              <a:buFont typeface="Arial" pitchFamily="34" charset="0"/>
              <a:buNone/>
              <a:defRPr/>
            </a:pPr>
            <a:endParaRPr lang="en-GB" sz="1800" dirty="0" smtClean="0"/>
          </a:p>
          <a:p>
            <a:pPr marL="0" lvl="1" indent="0" eaLnBrk="1" hangingPunct="1">
              <a:buFont typeface="Arial" pitchFamily="34" charset="0"/>
              <a:buNone/>
              <a:defRPr/>
            </a:pPr>
            <a:r>
              <a:rPr lang="en-GB" sz="1800" b="1" dirty="0" smtClean="0"/>
              <a:t>Run </a:t>
            </a:r>
            <a:r>
              <a:rPr lang="en-GB" sz="1800" b="1" dirty="0"/>
              <a:t>your business or carry out your role in the business effectively and in accordance with proper governance and sound financial and risk management principles</a:t>
            </a:r>
            <a:r>
              <a:rPr lang="en-GB" sz="1800" b="1" dirty="0" smtClean="0"/>
              <a:t>;</a:t>
            </a:r>
          </a:p>
          <a:p>
            <a:pPr marL="0" lvl="1" indent="0" eaLnBrk="1" hangingPunct="1">
              <a:buFont typeface="Arial" pitchFamily="34" charset="0"/>
              <a:buNone/>
              <a:defRPr/>
            </a:pPr>
            <a:r>
              <a:rPr lang="en-GB" sz="1800" i="1" dirty="0"/>
              <a:t>(</a:t>
            </a:r>
            <a:r>
              <a:rPr lang="en-GB" sz="1800" i="1" dirty="0" smtClean="0"/>
              <a:t>Principle 8 from the SRA Handbook)</a:t>
            </a:r>
          </a:p>
          <a:p>
            <a:pPr marL="0" lvl="1" indent="0" eaLnBrk="1" hangingPunct="1">
              <a:buFont typeface="Arial" pitchFamily="34" charset="0"/>
              <a:buNone/>
              <a:defRPr/>
            </a:pPr>
            <a:endParaRPr lang="en-GB" sz="1800" dirty="0" smtClean="0">
              <a:solidFill>
                <a:schemeClr val="tx1">
                  <a:lumMod val="50000"/>
                  <a:lumOff val="50000"/>
                </a:schemeClr>
              </a:solidFill>
            </a:endParaRPr>
          </a:p>
          <a:p>
            <a:pPr marL="0" lvl="1" indent="0" eaLnBrk="1" hangingPunct="1">
              <a:buFont typeface="Arial" pitchFamily="34" charset="0"/>
              <a:buNone/>
              <a:defRPr/>
            </a:pPr>
            <a:r>
              <a:rPr lang="en-GB" sz="1800" b="1" dirty="0" smtClean="0"/>
              <a:t>2. Managing risks helps to create a law firm capable of outperforming its rivals to gain competitive advantage </a:t>
            </a:r>
            <a:endParaRPr lang="en-GB" sz="1800" b="1" dirty="0"/>
          </a:p>
          <a:p>
            <a:pPr marL="0" lvl="1" indent="0" eaLnBrk="1" hangingPunct="1">
              <a:buFont typeface="Arial" pitchFamily="34" charset="0"/>
              <a:buNone/>
              <a:defRPr/>
            </a:pPr>
            <a:endParaRPr lang="en-GB" sz="1800" dirty="0" smtClean="0"/>
          </a:p>
          <a:p>
            <a:pPr marL="0" lvl="1" indent="0" eaLnBrk="1" hangingPunct="1">
              <a:buFont typeface="Arial" pitchFamily="34" charset="0"/>
              <a:buNone/>
              <a:defRPr/>
            </a:pPr>
            <a:endParaRPr lang="en-GB" sz="1800" b="1" dirty="0" smtClean="0"/>
          </a:p>
          <a:p>
            <a:pPr eaLnBrk="1" hangingPunct="1">
              <a:defRPr/>
            </a:pPr>
            <a:endParaRPr lang="en-GB" dirty="0"/>
          </a:p>
        </p:txBody>
      </p:sp>
      <p:pic>
        <p:nvPicPr>
          <p:cNvPr id="12292" name="Picture 3" descr="C:\Users\Peter\AppData\Local\Microsoft\Windows\Temporary Internet Files\Content.IE5\EO7K5S33\MP90042274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1989138"/>
            <a:ext cx="33528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5519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Managing risk can build </a:t>
            </a:r>
            <a:r>
              <a:rPr lang="en-GB" sz="2800" b="1" dirty="0" smtClean="0"/>
              <a:t>competitive advantage  </a:t>
            </a:r>
            <a:endParaRPr lang="en-GB" sz="2800" b="1" dirty="0"/>
          </a:p>
        </p:txBody>
      </p:sp>
      <p:sp>
        <p:nvSpPr>
          <p:cNvPr id="3" name="Content Placeholder 2"/>
          <p:cNvSpPr>
            <a:spLocks noGrp="1"/>
          </p:cNvSpPr>
          <p:nvPr>
            <p:ph idx="1"/>
          </p:nvPr>
        </p:nvSpPr>
        <p:spPr/>
        <p:txBody>
          <a:bodyPr>
            <a:normAutofit/>
          </a:bodyPr>
          <a:lstStyle/>
          <a:p>
            <a:pPr marL="0" indent="0">
              <a:buNone/>
            </a:pPr>
            <a:endParaRPr lang="en-GB" sz="2000" i="1" dirty="0" smtClean="0"/>
          </a:p>
          <a:p>
            <a:pPr marL="0" indent="0">
              <a:buNone/>
            </a:pPr>
            <a:r>
              <a:rPr lang="en-GB" sz="2400" b="1" i="1" dirty="0" smtClean="0"/>
              <a:t>“It has got to make financial sense, but you have to see risk management as one of your strategic objectives. Business resilience is actually a competitive advantage”</a:t>
            </a:r>
          </a:p>
          <a:p>
            <a:pPr marL="0" indent="0">
              <a:buNone/>
            </a:pPr>
            <a:endParaRPr lang="en-GB" sz="2000" dirty="0"/>
          </a:p>
          <a:p>
            <a:pPr marL="0" indent="0">
              <a:buNone/>
            </a:pPr>
            <a:r>
              <a:rPr lang="en-GB" sz="1800" dirty="0" smtClean="0"/>
              <a:t>Cedric Lenoire, head of FM Global’s risk consulting division – quoted in the Times 21 January 2013   </a:t>
            </a:r>
          </a:p>
          <a:p>
            <a:pPr marL="0" indent="0">
              <a:buNone/>
            </a:pPr>
            <a:endParaRPr lang="en-GB" sz="1800" dirty="0"/>
          </a:p>
          <a:p>
            <a:pPr marL="0" indent="0">
              <a:buNone/>
            </a:pPr>
            <a:endParaRPr lang="en-GB" sz="1800" dirty="0" smtClean="0"/>
          </a:p>
          <a:p>
            <a:pPr marL="0" indent="0">
              <a:buNone/>
            </a:pPr>
            <a:endParaRPr lang="en-GB" sz="1800" dirty="0"/>
          </a:p>
        </p:txBody>
      </p:sp>
    </p:spTree>
    <p:extLst>
      <p:ext uri="{BB962C8B-B14F-4D97-AF65-F5344CB8AC3E}">
        <p14:creationId xmlns:p14="http://schemas.microsoft.com/office/powerpoint/2010/main" val="1539373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Footer Placeholder 3"/>
          <p:cNvSpPr>
            <a:spLocks noGrp="1"/>
          </p:cNvSpPr>
          <p:nvPr>
            <p:ph type="ftr" sz="quarter" idx="11"/>
          </p:nvPr>
        </p:nvSpPr>
        <p:spPr/>
        <p:txBody>
          <a:bodyPr/>
          <a:lstStyle/>
          <a:p>
            <a:r>
              <a:rPr lang="en-US"/>
              <a:t>PETER SCOTT CONSULTING</a:t>
            </a:r>
          </a:p>
        </p:txBody>
      </p:sp>
      <p:grpSp>
        <p:nvGrpSpPr>
          <p:cNvPr id="125955" name="Group 3"/>
          <p:cNvGrpSpPr>
            <a:grpSpLocks/>
          </p:cNvGrpSpPr>
          <p:nvPr/>
        </p:nvGrpSpPr>
        <p:grpSpPr bwMode="auto">
          <a:xfrm>
            <a:off x="2809422" y="1188311"/>
            <a:ext cx="5363357" cy="5091285"/>
            <a:chOff x="1616" y="745"/>
            <a:chExt cx="3511" cy="3457"/>
          </a:xfrm>
        </p:grpSpPr>
        <p:pic>
          <p:nvPicPr>
            <p:cNvPr id="125956" name="Picture 4" descr="9 leaf circle 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 y="745"/>
              <a:ext cx="3511" cy="3457"/>
            </a:xfrm>
            <a:prstGeom prst="rect">
              <a:avLst/>
            </a:prstGeom>
            <a:noFill/>
            <a:extLst>
              <a:ext uri="{909E8E84-426E-40DD-AFC4-6F175D3DCCD1}">
                <a14:hiddenFill xmlns:a14="http://schemas.microsoft.com/office/drawing/2010/main">
                  <a:solidFill>
                    <a:srgbClr val="FFFFFF"/>
                  </a:solidFill>
                </a14:hiddenFill>
              </a:ext>
            </a:extLst>
          </p:spPr>
        </p:pic>
        <p:grpSp>
          <p:nvGrpSpPr>
            <p:cNvPr id="125957" name="Group 5"/>
            <p:cNvGrpSpPr>
              <a:grpSpLocks/>
            </p:cNvGrpSpPr>
            <p:nvPr/>
          </p:nvGrpSpPr>
          <p:grpSpPr bwMode="auto">
            <a:xfrm>
              <a:off x="1758" y="934"/>
              <a:ext cx="3187" cy="2982"/>
              <a:chOff x="1758" y="934"/>
              <a:chExt cx="3187" cy="2982"/>
            </a:xfrm>
          </p:grpSpPr>
          <p:sp>
            <p:nvSpPr>
              <p:cNvPr id="125958" name="Rectangle 6"/>
              <p:cNvSpPr>
                <a:spLocks noChangeArrowheads="1"/>
              </p:cNvSpPr>
              <p:nvPr/>
            </p:nvSpPr>
            <p:spPr bwMode="auto">
              <a:xfrm rot="-3093521">
                <a:off x="3794" y="1427"/>
                <a:ext cx="64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sz="2000" b="1">
                    <a:latin typeface="Arial" charset="0"/>
                  </a:rPr>
                  <a:t>People</a:t>
                </a:r>
              </a:p>
            </p:txBody>
          </p:sp>
          <p:sp>
            <p:nvSpPr>
              <p:cNvPr id="125959" name="Rectangle 7"/>
              <p:cNvSpPr>
                <a:spLocks noChangeArrowheads="1"/>
              </p:cNvSpPr>
              <p:nvPr/>
            </p:nvSpPr>
            <p:spPr bwMode="auto">
              <a:xfrm rot="5400000">
                <a:off x="3033" y="1201"/>
                <a:ext cx="675" cy="14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GB" sz="1400" b="1" dirty="0">
                    <a:solidFill>
                      <a:srgbClr val="000000"/>
                    </a:solidFill>
                    <a:latin typeface="Arial" charset="0"/>
                  </a:rPr>
                  <a:t>Operational</a:t>
                </a:r>
                <a:endParaRPr lang="en-GB" sz="1400" dirty="0">
                  <a:latin typeface="Times New Roman" pitchFamily="18" charset="0"/>
                </a:endParaRPr>
              </a:p>
            </p:txBody>
          </p:sp>
          <p:sp>
            <p:nvSpPr>
              <p:cNvPr id="125960" name="Text Box 8"/>
              <p:cNvSpPr txBox="1">
                <a:spLocks noChangeArrowheads="1"/>
              </p:cNvSpPr>
              <p:nvPr/>
            </p:nvSpPr>
            <p:spPr bwMode="auto">
              <a:xfrm rot="21115345">
                <a:off x="4061" y="2144"/>
                <a:ext cx="884" cy="231"/>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GB" sz="1600" b="1" dirty="0">
                    <a:latin typeface="Arial" charset="0"/>
                  </a:rPr>
                  <a:t>Regulatory</a:t>
                </a:r>
              </a:p>
            </p:txBody>
          </p:sp>
          <p:sp>
            <p:nvSpPr>
              <p:cNvPr id="125961" name="Text Box 9"/>
              <p:cNvSpPr txBox="1">
                <a:spLocks noChangeArrowheads="1"/>
              </p:cNvSpPr>
              <p:nvPr/>
            </p:nvSpPr>
            <p:spPr bwMode="auto">
              <a:xfrm rot="1972874">
                <a:off x="3979" y="2882"/>
                <a:ext cx="70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GB" sz="2000" b="1">
                    <a:latin typeface="Arial" charset="0"/>
                  </a:rPr>
                  <a:t>IT</a:t>
                </a:r>
              </a:p>
            </p:txBody>
          </p:sp>
          <p:sp>
            <p:nvSpPr>
              <p:cNvPr id="125962" name="Rectangle 10"/>
              <p:cNvSpPr>
                <a:spLocks noChangeArrowheads="1"/>
              </p:cNvSpPr>
              <p:nvPr/>
            </p:nvSpPr>
            <p:spPr bwMode="auto">
              <a:xfrm rot="14911546">
                <a:off x="3342" y="3371"/>
                <a:ext cx="78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r>
                  <a:rPr lang="en-GB" sz="1600" b="1">
                    <a:solidFill>
                      <a:srgbClr val="000000"/>
                    </a:solidFill>
                    <a:latin typeface="Arial" charset="0"/>
                  </a:rPr>
                  <a:t>Competition </a:t>
                </a:r>
              </a:p>
              <a:p>
                <a:pPr algn="ctr" eaLnBrk="1" hangingPunct="1"/>
                <a:r>
                  <a:rPr lang="en-GB" sz="1600" b="1">
                    <a:solidFill>
                      <a:srgbClr val="000000"/>
                    </a:solidFill>
                    <a:latin typeface="Arial" charset="0"/>
                  </a:rPr>
                  <a:t>/business</a:t>
                </a:r>
                <a:endParaRPr lang="en-GB" sz="2400">
                  <a:latin typeface="Times New Roman" pitchFamily="18" charset="0"/>
                </a:endParaRPr>
              </a:p>
            </p:txBody>
          </p:sp>
          <p:sp>
            <p:nvSpPr>
              <p:cNvPr id="125963" name="Rectangle 11"/>
              <p:cNvSpPr>
                <a:spLocks noChangeArrowheads="1"/>
              </p:cNvSpPr>
              <p:nvPr/>
            </p:nvSpPr>
            <p:spPr bwMode="auto">
              <a:xfrm rot="17388847">
                <a:off x="2602" y="3342"/>
                <a:ext cx="647"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r>
                  <a:rPr lang="en-GB" sz="1600" b="1">
                    <a:solidFill>
                      <a:srgbClr val="000000"/>
                    </a:solidFill>
                    <a:latin typeface="Arial" charset="0"/>
                  </a:rPr>
                  <a:t>Economic,</a:t>
                </a:r>
              </a:p>
              <a:p>
                <a:pPr algn="ctr" eaLnBrk="1" hangingPunct="1"/>
                <a:r>
                  <a:rPr lang="en-GB" sz="1600" b="1">
                    <a:solidFill>
                      <a:srgbClr val="000000"/>
                    </a:solidFill>
                    <a:latin typeface="Arial" charset="0"/>
                  </a:rPr>
                  <a:t>political,</a:t>
                </a:r>
              </a:p>
              <a:p>
                <a:pPr algn="ctr" eaLnBrk="1" hangingPunct="1"/>
                <a:r>
                  <a:rPr lang="en-GB" sz="1600" b="1">
                    <a:solidFill>
                      <a:srgbClr val="000000"/>
                    </a:solidFill>
                    <a:latin typeface="Arial" charset="0"/>
                  </a:rPr>
                  <a:t>fiscal</a:t>
                </a:r>
                <a:endParaRPr lang="en-GB" sz="2400">
                  <a:latin typeface="Times New Roman" pitchFamily="18" charset="0"/>
                </a:endParaRPr>
              </a:p>
            </p:txBody>
          </p:sp>
          <p:sp>
            <p:nvSpPr>
              <p:cNvPr id="125964" name="Rectangle 12"/>
              <p:cNvSpPr>
                <a:spLocks noChangeArrowheads="1"/>
              </p:cNvSpPr>
              <p:nvPr/>
            </p:nvSpPr>
            <p:spPr bwMode="auto">
              <a:xfrm rot="-1764817">
                <a:off x="2027" y="2933"/>
                <a:ext cx="634" cy="15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1" hangingPunct="1"/>
                <a:r>
                  <a:rPr lang="en-GB" sz="1600" b="1" dirty="0">
                    <a:solidFill>
                      <a:srgbClr val="000000"/>
                    </a:solidFill>
                    <a:latin typeface="Arial" charset="0"/>
                  </a:rPr>
                  <a:t>Financial</a:t>
                </a:r>
                <a:endParaRPr lang="en-GB" sz="2400" dirty="0">
                  <a:latin typeface="Times New Roman" pitchFamily="18" charset="0"/>
                </a:endParaRPr>
              </a:p>
            </p:txBody>
          </p:sp>
          <p:sp>
            <p:nvSpPr>
              <p:cNvPr id="125965" name="Text Box 13"/>
              <p:cNvSpPr txBox="1">
                <a:spLocks noChangeArrowheads="1"/>
              </p:cNvSpPr>
              <p:nvPr/>
            </p:nvSpPr>
            <p:spPr bwMode="auto">
              <a:xfrm rot="547889">
                <a:off x="1758" y="2161"/>
                <a:ext cx="85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b="1">
                    <a:latin typeface="Arial" charset="0"/>
                  </a:rPr>
                  <a:t>Asset</a:t>
                </a:r>
              </a:p>
            </p:txBody>
          </p:sp>
          <p:sp>
            <p:nvSpPr>
              <p:cNvPr id="125966" name="Text Box 14"/>
              <p:cNvSpPr txBox="1">
                <a:spLocks noChangeArrowheads="1"/>
              </p:cNvSpPr>
              <p:nvPr/>
            </p:nvSpPr>
            <p:spPr bwMode="auto">
              <a:xfrm rot="2877274">
                <a:off x="2159" y="1444"/>
                <a:ext cx="906" cy="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400" b="1" dirty="0">
                    <a:solidFill>
                      <a:srgbClr val="001E4C"/>
                    </a:solidFill>
                    <a:latin typeface="Arial" charset="0"/>
                  </a:rPr>
                  <a:t>Reputational</a:t>
                </a:r>
              </a:p>
            </p:txBody>
          </p:sp>
        </p:grpSp>
      </p:grpSp>
      <p:sp>
        <p:nvSpPr>
          <p:cNvPr id="125967" name="Text Box 15"/>
          <p:cNvSpPr txBox="1">
            <a:spLocks noChangeArrowheads="1"/>
          </p:cNvSpPr>
          <p:nvPr/>
        </p:nvSpPr>
        <p:spPr bwMode="auto">
          <a:xfrm>
            <a:off x="4499992" y="3324513"/>
            <a:ext cx="1800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GB" sz="1600" b="1" dirty="0" smtClean="0">
                <a:solidFill>
                  <a:srgbClr val="FFFF00"/>
                </a:solidFill>
                <a:latin typeface="Century725 BT" charset="0"/>
              </a:rPr>
              <a:t> management</a:t>
            </a:r>
            <a:endParaRPr lang="en-GB" sz="1600" b="1" dirty="0">
              <a:solidFill>
                <a:srgbClr val="FFFF00"/>
              </a:solidFill>
              <a:latin typeface="Century725 BT" charset="0"/>
            </a:endParaRPr>
          </a:p>
        </p:txBody>
      </p:sp>
      <p:sp>
        <p:nvSpPr>
          <p:cNvPr id="3" name="Rectangle 2"/>
          <p:cNvSpPr/>
          <p:nvPr/>
        </p:nvSpPr>
        <p:spPr>
          <a:xfrm>
            <a:off x="755576" y="332656"/>
            <a:ext cx="6704200" cy="584775"/>
          </a:xfrm>
          <a:prstGeom prst="rect">
            <a:avLst/>
          </a:prstGeom>
        </p:spPr>
        <p:txBody>
          <a:bodyPr wrap="square">
            <a:spAutoFit/>
          </a:bodyPr>
          <a:lstStyle/>
          <a:p>
            <a:r>
              <a:rPr lang="en-GB" sz="3200" dirty="0"/>
              <a:t>Law Firm Risks</a:t>
            </a:r>
          </a:p>
        </p:txBody>
      </p:sp>
    </p:spTree>
    <p:extLst>
      <p:ext uri="{BB962C8B-B14F-4D97-AF65-F5344CB8AC3E}">
        <p14:creationId xmlns:p14="http://schemas.microsoft.com/office/powerpoint/2010/main" val="2166866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5955"/>
                                        </p:tgtEl>
                                        <p:attrNameLst>
                                          <p:attrName>style.visibility</p:attrName>
                                        </p:attrNameLst>
                                      </p:cBhvr>
                                      <p:to>
                                        <p:strVal val="visible"/>
                                      </p:to>
                                    </p:set>
                                  </p:childTnLst>
                                </p:cTn>
                              </p:par>
                            </p:childTnLst>
                          </p:cTn>
                        </p:par>
                        <p:par>
                          <p:cTn id="7" fill="hold" nodeType="afterGroup">
                            <p:stCondLst>
                              <p:cond delay="500"/>
                            </p:stCondLst>
                            <p:childTnLst>
                              <p:par>
                                <p:cTn id="8" presetID="19" presetClass="entr" presetSubtype="10" fill="hold" grpId="0" nodeType="afterEffect">
                                  <p:stCondLst>
                                    <p:cond delay="0"/>
                                  </p:stCondLst>
                                  <p:childTnLst>
                                    <p:set>
                                      <p:cBhvr>
                                        <p:cTn id="9" dur="1" fill="hold">
                                          <p:stCondLst>
                                            <p:cond delay="0"/>
                                          </p:stCondLst>
                                        </p:cTn>
                                        <p:tgtEl>
                                          <p:spTgt spid="125967"/>
                                        </p:tgtEl>
                                        <p:attrNameLst>
                                          <p:attrName>style.visibility</p:attrName>
                                        </p:attrNameLst>
                                      </p:cBhvr>
                                      <p:to>
                                        <p:strVal val="visible"/>
                                      </p:to>
                                    </p:set>
                                    <p:anim calcmode="lin" valueType="num">
                                      <p:cBhvr>
                                        <p:cTn id="10" dur="5000" fill="hold"/>
                                        <p:tgtEl>
                                          <p:spTgt spid="125967"/>
                                        </p:tgtEl>
                                        <p:attrNameLst>
                                          <p:attrName>ppt_w</p:attrName>
                                        </p:attrNameLst>
                                      </p:cBhvr>
                                      <p:tavLst>
                                        <p:tav tm="0" fmla="#ppt_w*sin(2.5*pi*$)">
                                          <p:val>
                                            <p:fltVal val="0"/>
                                          </p:val>
                                        </p:tav>
                                        <p:tav tm="100000">
                                          <p:val>
                                            <p:fltVal val="1"/>
                                          </p:val>
                                        </p:tav>
                                      </p:tavLst>
                                    </p:anim>
                                    <p:anim calcmode="lin" valueType="num">
                                      <p:cBhvr>
                                        <p:cTn id="11" dur="5000" fill="hold"/>
                                        <p:tgtEl>
                                          <p:spTgt spid="12596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GB"/>
              <a:t>PETER SCOTT CONSULTING</a:t>
            </a:r>
          </a:p>
        </p:txBody>
      </p:sp>
      <p:sp>
        <p:nvSpPr>
          <p:cNvPr id="6147" name="Rectangle 2"/>
          <p:cNvSpPr>
            <a:spLocks noGrp="1" noChangeArrowheads="1"/>
          </p:cNvSpPr>
          <p:nvPr>
            <p:ph type="title"/>
          </p:nvPr>
        </p:nvSpPr>
        <p:spPr>
          <a:xfrm>
            <a:off x="539750" y="471488"/>
            <a:ext cx="7918450" cy="941387"/>
          </a:xfrm>
        </p:spPr>
        <p:txBody>
          <a:bodyPr/>
          <a:lstStyle/>
          <a:p>
            <a:pPr algn="l" eaLnBrk="1" hangingPunct="1"/>
            <a:r>
              <a:rPr lang="en-GB" altLang="en-US" sz="3200" b="1" smtClean="0"/>
              <a:t>Some examples of Operational Risks</a:t>
            </a:r>
          </a:p>
        </p:txBody>
      </p:sp>
      <p:sp>
        <p:nvSpPr>
          <p:cNvPr id="276483" name="Rectangle 3" descr="Rectangle: Click to edit Master text styles&#10;Second level&#10;Third level&#10;Fourth level&#10;Fifth level"/>
          <p:cNvSpPr>
            <a:spLocks noGrp="1" noChangeArrowheads="1"/>
          </p:cNvSpPr>
          <p:nvPr>
            <p:ph type="body" idx="1"/>
          </p:nvPr>
        </p:nvSpPr>
        <p:spPr>
          <a:xfrm>
            <a:off x="827088" y="1419225"/>
            <a:ext cx="5040312" cy="4310063"/>
          </a:xfrm>
        </p:spPr>
        <p:txBody>
          <a:bodyPr rtlCol="0">
            <a:normAutofit lnSpcReduction="10000"/>
          </a:bodyPr>
          <a:lstStyle/>
          <a:p>
            <a:pPr eaLnBrk="1" fontAlgn="auto" hangingPunct="1">
              <a:lnSpc>
                <a:spcPct val="90000"/>
              </a:lnSpc>
              <a:spcAft>
                <a:spcPts val="0"/>
              </a:spcAft>
              <a:defRPr/>
            </a:pPr>
            <a:endParaRPr lang="en-GB" sz="2000" dirty="0" smtClean="0"/>
          </a:p>
          <a:p>
            <a:pPr eaLnBrk="1" fontAlgn="auto" hangingPunct="1">
              <a:lnSpc>
                <a:spcPct val="90000"/>
              </a:lnSpc>
              <a:spcAft>
                <a:spcPts val="0"/>
              </a:spcAft>
              <a:defRPr/>
            </a:pPr>
            <a:r>
              <a:rPr lang="en-GB" sz="2000" dirty="0" smtClean="0"/>
              <a:t>Negligent </a:t>
            </a:r>
            <a:r>
              <a:rPr lang="en-GB" sz="2000" dirty="0"/>
              <a:t>advice</a:t>
            </a:r>
          </a:p>
          <a:p>
            <a:pPr eaLnBrk="1" fontAlgn="auto" hangingPunct="1">
              <a:lnSpc>
                <a:spcPct val="90000"/>
              </a:lnSpc>
              <a:spcAft>
                <a:spcPts val="0"/>
              </a:spcAft>
              <a:defRPr/>
            </a:pPr>
            <a:r>
              <a:rPr lang="en-GB" sz="2000" dirty="0" smtClean="0"/>
              <a:t>High </a:t>
            </a:r>
            <a:r>
              <a:rPr lang="en-GB" sz="2000" dirty="0"/>
              <a:t>risk work</a:t>
            </a:r>
          </a:p>
          <a:p>
            <a:pPr eaLnBrk="1" fontAlgn="auto" hangingPunct="1">
              <a:lnSpc>
                <a:spcPct val="90000"/>
              </a:lnSpc>
              <a:spcAft>
                <a:spcPts val="0"/>
              </a:spcAft>
              <a:defRPr/>
            </a:pPr>
            <a:r>
              <a:rPr lang="en-GB" sz="2000" dirty="0"/>
              <a:t>Client vetting/fraud</a:t>
            </a:r>
          </a:p>
          <a:p>
            <a:pPr eaLnBrk="1" fontAlgn="auto" hangingPunct="1">
              <a:lnSpc>
                <a:spcPct val="90000"/>
              </a:lnSpc>
              <a:spcAft>
                <a:spcPts val="0"/>
              </a:spcAft>
              <a:defRPr/>
            </a:pPr>
            <a:r>
              <a:rPr lang="en-GB" sz="2000" dirty="0"/>
              <a:t>Resource capability</a:t>
            </a:r>
          </a:p>
          <a:p>
            <a:pPr eaLnBrk="1" fontAlgn="auto" hangingPunct="1">
              <a:lnSpc>
                <a:spcPct val="90000"/>
              </a:lnSpc>
              <a:spcAft>
                <a:spcPts val="0"/>
              </a:spcAft>
              <a:defRPr/>
            </a:pPr>
            <a:r>
              <a:rPr lang="en-GB" sz="2000" dirty="0"/>
              <a:t>Precedents/multiple use of advice</a:t>
            </a:r>
          </a:p>
          <a:p>
            <a:pPr eaLnBrk="1" fontAlgn="auto" hangingPunct="1">
              <a:lnSpc>
                <a:spcPct val="90000"/>
              </a:lnSpc>
              <a:spcAft>
                <a:spcPts val="0"/>
              </a:spcAft>
              <a:defRPr/>
            </a:pPr>
            <a:r>
              <a:rPr lang="en-GB" sz="2000" dirty="0" smtClean="0"/>
              <a:t>Lack </a:t>
            </a:r>
            <a:r>
              <a:rPr lang="en-GB" sz="2000" dirty="0"/>
              <a:t>of </a:t>
            </a:r>
            <a:r>
              <a:rPr lang="en-GB" sz="2000" dirty="0" smtClean="0"/>
              <a:t>knowledge/expertise/experience</a:t>
            </a:r>
          </a:p>
          <a:p>
            <a:pPr eaLnBrk="1" fontAlgn="auto" hangingPunct="1">
              <a:lnSpc>
                <a:spcPct val="90000"/>
              </a:lnSpc>
              <a:spcAft>
                <a:spcPts val="0"/>
              </a:spcAft>
              <a:defRPr/>
            </a:pPr>
            <a:r>
              <a:rPr lang="en-GB" sz="2000" dirty="0"/>
              <a:t>Client care/matter </a:t>
            </a:r>
            <a:r>
              <a:rPr lang="en-GB" sz="2000" dirty="0" smtClean="0"/>
              <a:t>care</a:t>
            </a:r>
          </a:p>
          <a:p>
            <a:pPr eaLnBrk="1" fontAlgn="auto" hangingPunct="1">
              <a:lnSpc>
                <a:spcPct val="90000"/>
              </a:lnSpc>
              <a:spcAft>
                <a:spcPts val="0"/>
              </a:spcAft>
              <a:defRPr/>
            </a:pPr>
            <a:r>
              <a:rPr lang="en-GB" sz="2000" dirty="0" smtClean="0"/>
              <a:t>Failure to monitor / control use of experts</a:t>
            </a:r>
          </a:p>
          <a:p>
            <a:pPr eaLnBrk="1" fontAlgn="auto" hangingPunct="1">
              <a:lnSpc>
                <a:spcPct val="90000"/>
              </a:lnSpc>
              <a:spcAft>
                <a:spcPts val="0"/>
              </a:spcAft>
              <a:defRPr/>
            </a:pPr>
            <a:r>
              <a:rPr lang="en-GB" sz="2000" dirty="0" smtClean="0"/>
              <a:t>Loss of confidential information</a:t>
            </a:r>
          </a:p>
          <a:p>
            <a:pPr eaLnBrk="1" fontAlgn="auto" hangingPunct="1">
              <a:lnSpc>
                <a:spcPct val="90000"/>
              </a:lnSpc>
              <a:spcAft>
                <a:spcPts val="0"/>
              </a:spcAft>
              <a:defRPr/>
            </a:pPr>
            <a:r>
              <a:rPr lang="en-GB" sz="2000" dirty="0" smtClean="0"/>
              <a:t>Complaints</a:t>
            </a:r>
          </a:p>
          <a:p>
            <a:pPr eaLnBrk="1" fontAlgn="auto" hangingPunct="1">
              <a:lnSpc>
                <a:spcPct val="90000"/>
              </a:lnSpc>
              <a:spcAft>
                <a:spcPts val="0"/>
              </a:spcAft>
              <a:defRPr/>
            </a:pPr>
            <a:r>
              <a:rPr lang="en-GB" sz="2000" dirty="0"/>
              <a:t>International </a:t>
            </a:r>
            <a:r>
              <a:rPr lang="en-GB" sz="2000" dirty="0" smtClean="0"/>
              <a:t>work</a:t>
            </a:r>
          </a:p>
          <a:p>
            <a:pPr eaLnBrk="1" fontAlgn="auto" hangingPunct="1">
              <a:lnSpc>
                <a:spcPct val="90000"/>
              </a:lnSpc>
              <a:spcAft>
                <a:spcPts val="0"/>
              </a:spcAft>
              <a:defRPr/>
            </a:pPr>
            <a:r>
              <a:rPr lang="en-GB" sz="2000" dirty="0" smtClean="0"/>
              <a:t>Others?</a:t>
            </a:r>
            <a:endParaRPr lang="en-GB" sz="2000" dirty="0"/>
          </a:p>
          <a:p>
            <a:pPr marL="0" indent="0" eaLnBrk="1" fontAlgn="auto" hangingPunct="1">
              <a:lnSpc>
                <a:spcPct val="90000"/>
              </a:lnSpc>
              <a:spcAft>
                <a:spcPts val="0"/>
              </a:spcAft>
              <a:buFont typeface="Arial" pitchFamily="34" charset="0"/>
              <a:buNone/>
              <a:defRPr/>
            </a:pPr>
            <a:endParaRPr lang="en-GB" sz="2800" dirty="0"/>
          </a:p>
        </p:txBody>
      </p:sp>
      <p:pic>
        <p:nvPicPr>
          <p:cNvPr id="6149" name="Picture 4" descr="C:\Users\Peter\AppData\Local\Microsoft\Windows\Temporary Internet Files\Content.IE5\VDETWD1N\MP90043928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5025" y="1773238"/>
            <a:ext cx="3114675" cy="419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0058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483"/>
                                        </p:tgtEl>
                                        <p:attrNameLst>
                                          <p:attrName>style.visibility</p:attrName>
                                        </p:attrNameLst>
                                      </p:cBhvr>
                                      <p:to>
                                        <p:strVal val="visible"/>
                                      </p:to>
                                    </p:set>
                                    <p:anim calcmode="lin" valueType="num">
                                      <p:cBhvr additive="base">
                                        <p:cTn id="7" dur="500" fill="hold"/>
                                        <p:tgtEl>
                                          <p:spTgt spid="276483"/>
                                        </p:tgtEl>
                                        <p:attrNameLst>
                                          <p:attrName>ppt_x</p:attrName>
                                        </p:attrNameLst>
                                      </p:cBhvr>
                                      <p:tavLst>
                                        <p:tav tm="0">
                                          <p:val>
                                            <p:strVal val="0-#ppt_w/2"/>
                                          </p:val>
                                        </p:tav>
                                        <p:tav tm="100000">
                                          <p:val>
                                            <p:strVal val="#ppt_x"/>
                                          </p:val>
                                        </p:tav>
                                      </p:tavLst>
                                    </p:anim>
                                    <p:anim calcmode="lin" valueType="num">
                                      <p:cBhvr additive="base">
                                        <p:cTn id="8" dur="500" fill="hold"/>
                                        <p:tgtEl>
                                          <p:spTgt spid="2764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1122</Words>
  <Application>Microsoft Office PowerPoint</Application>
  <PresentationFormat>On-screen Show (4:3)</PresentationFormat>
  <Paragraphs>189</Paragraphs>
  <Slides>26</Slides>
  <Notes>19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Operational compliance Key to successful use of an LLP</vt:lpstr>
      <vt:lpstr>Why become an LLP?</vt:lpstr>
      <vt:lpstr>Health Warning</vt:lpstr>
      <vt:lpstr>How to minimise risks to individual members?</vt:lpstr>
      <vt:lpstr>“Risk”-  to expose yourself to the risk of loss or injury</vt:lpstr>
      <vt:lpstr>Why manage risk?</vt:lpstr>
      <vt:lpstr>Managing risk can build competitive advantage  </vt:lpstr>
      <vt:lpstr>PowerPoint Presentation</vt:lpstr>
      <vt:lpstr>Some examples of Operational Risks</vt:lpstr>
      <vt:lpstr>Managing financial risk </vt:lpstr>
      <vt:lpstr>Who currently has a professional risk manager?</vt:lpstr>
      <vt:lpstr> Becoming an LLP should be regarded as only part of an overall risk management strategy </vt:lpstr>
      <vt:lpstr>Limited Liability?</vt:lpstr>
      <vt:lpstr>Personal liability to….?</vt:lpstr>
      <vt:lpstr>1. Engagement letters / terms of business</vt:lpstr>
      <vt:lpstr>1. Engagement letters / Terms of business </vt:lpstr>
      <vt:lpstr>2. Members agreement  </vt:lpstr>
      <vt:lpstr>Members agreement (continued)</vt:lpstr>
      <vt:lpstr>Members agreement (continued)</vt:lpstr>
      <vt:lpstr>3. Insurance implications</vt:lpstr>
      <vt:lpstr>4. Day to day operations – on conversion</vt:lpstr>
      <vt:lpstr>Day to day operations – on going</vt:lpstr>
      <vt:lpstr>What have others said?</vt:lpstr>
      <vt:lpstr>Signing correspondence</vt:lpstr>
      <vt:lpstr>A chance to make a new start</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compliance Key to successful use of an LLP</dc:title>
  <dc:creator>Peter</dc:creator>
  <cp:lastModifiedBy>Peter</cp:lastModifiedBy>
  <cp:revision>22</cp:revision>
  <cp:lastPrinted>2013-12-03T15:58:09Z</cp:lastPrinted>
  <dcterms:created xsi:type="dcterms:W3CDTF">2013-12-03T14:35:30Z</dcterms:created>
  <dcterms:modified xsi:type="dcterms:W3CDTF">2013-12-03T15:59:06Z</dcterms:modified>
</cp:coreProperties>
</file>